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7" r:id="rId2"/>
    <p:sldId id="345" r:id="rId3"/>
    <p:sldId id="361" r:id="rId4"/>
    <p:sldId id="290" r:id="rId5"/>
    <p:sldId id="335" r:id="rId6"/>
    <p:sldId id="351" r:id="rId7"/>
    <p:sldId id="352" r:id="rId8"/>
    <p:sldId id="353" r:id="rId9"/>
    <p:sldId id="354" r:id="rId10"/>
    <p:sldId id="336" r:id="rId11"/>
    <p:sldId id="339" r:id="rId12"/>
    <p:sldId id="367" r:id="rId13"/>
    <p:sldId id="355" r:id="rId14"/>
    <p:sldId id="356" r:id="rId15"/>
    <p:sldId id="357" r:id="rId16"/>
    <p:sldId id="358" r:id="rId17"/>
    <p:sldId id="370" r:id="rId18"/>
    <p:sldId id="369" r:id="rId19"/>
    <p:sldId id="359" r:id="rId20"/>
    <p:sldId id="341" r:id="rId21"/>
    <p:sldId id="362" r:id="rId22"/>
    <p:sldId id="363" r:id="rId23"/>
    <p:sldId id="364" r:id="rId24"/>
    <p:sldId id="365" r:id="rId25"/>
    <p:sldId id="366" r:id="rId26"/>
    <p:sldId id="368" r:id="rId27"/>
    <p:sldId id="340" r:id="rId28"/>
    <p:sldId id="344" r:id="rId29"/>
    <p:sldId id="324" r:id="rId30"/>
  </p:sldIdLst>
  <p:sldSz cx="9144000" cy="6858000" type="screen4x3"/>
  <p:notesSz cx="6858000" cy="9144000"/>
  <p:defaultTextStyle>
    <a:defPPr>
      <a:defRPr lang="en-US"/>
    </a:defPPr>
    <a:lvl1pPr marL="0" algn="l" defTabSz="9140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9140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8" algn="l" defTabSz="9140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7" algn="l" defTabSz="9140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6" algn="l" defTabSz="9140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5" algn="l" defTabSz="9140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9140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3" algn="l" defTabSz="9140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3" algn="l" defTabSz="9140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9B688A88-FC7D-477D-BC1A-A60B567F6A67}">
          <p14:sldIdLst>
            <p14:sldId id="287"/>
            <p14:sldId id="345"/>
            <p14:sldId id="361"/>
          </p14:sldIdLst>
        </p14:section>
        <p14:section name="Section Break" id="{41F04FC9-E719-40C9-8F5B-FECF353ECE13}">
          <p14:sldIdLst>
            <p14:sldId id="290"/>
          </p14:sldIdLst>
        </p14:section>
        <p14:section name="Main Content" id="{04C31EC5-3B13-423B-B1ED-A32CCB5E3F68}">
          <p14:sldIdLst>
            <p14:sldId id="335"/>
            <p14:sldId id="351"/>
            <p14:sldId id="352"/>
            <p14:sldId id="353"/>
            <p14:sldId id="354"/>
            <p14:sldId id="336"/>
            <p14:sldId id="339"/>
            <p14:sldId id="367"/>
            <p14:sldId id="355"/>
            <p14:sldId id="356"/>
            <p14:sldId id="357"/>
            <p14:sldId id="358"/>
            <p14:sldId id="370"/>
            <p14:sldId id="369"/>
            <p14:sldId id="359"/>
            <p14:sldId id="341"/>
            <p14:sldId id="362"/>
            <p14:sldId id="363"/>
            <p14:sldId id="364"/>
            <p14:sldId id="365"/>
            <p14:sldId id="366"/>
            <p14:sldId id="368"/>
            <p14:sldId id="340"/>
            <p14:sldId id="344"/>
          </p14:sldIdLst>
        </p14:section>
        <p14:section name="Closing" id="{921F4FEA-DA41-4151-BB54-882CB00E60CE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108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  <p15:guide id="4" pos="14400">
          <p15:clr>
            <a:srgbClr val="A4A3A4"/>
          </p15:clr>
        </p15:guide>
        <p15:guide id="5">
          <p15:clr>
            <a:srgbClr val="A4A3A4"/>
          </p15:clr>
        </p15:guide>
        <p15:guide id="6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9BC440"/>
    <a:srgbClr val="5181CF"/>
    <a:srgbClr val="183358"/>
    <a:srgbClr val="182750"/>
    <a:srgbClr val="1B3A65"/>
    <a:srgbClr val="3366B8"/>
    <a:srgbClr val="87D300"/>
    <a:srgbClr val="4378BB"/>
    <a:srgbClr val="224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32" autoAdjust="0"/>
    <p:restoredTop sz="75837" autoAdjust="0"/>
  </p:normalViewPr>
  <p:slideViewPr>
    <p:cSldViewPr snapToGrid="0" snapToObjects="1">
      <p:cViewPr>
        <p:scale>
          <a:sx n="112" d="100"/>
          <a:sy n="112" d="100"/>
        </p:scale>
        <p:origin x="-792" y="-80"/>
      </p:cViewPr>
      <p:guideLst>
        <p:guide orient="horz" pos="2162"/>
        <p:guide orient="horz" pos="146"/>
        <p:guide orient="horz" pos="4177"/>
        <p:guide orient="horz" pos="695"/>
        <p:guide orient="horz" pos="3803"/>
        <p:guide pos="2881"/>
        <p:guide pos="145"/>
        <p:guide pos="5617"/>
        <p:guide pos="7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32"/>
    </p:cViewPr>
  </p:sorterViewPr>
  <p:notesViewPr>
    <p:cSldViewPr snapToGrid="0" snapToObjects="1">
      <p:cViewPr varScale="1">
        <p:scale>
          <a:sx n="67" d="100"/>
          <a:sy n="67" d="100"/>
        </p:scale>
        <p:origin x="-32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34201-D87B-454C-9FC4-DC37C7F16603}" type="datetimeFigureOut">
              <a:rPr lang="en-US" smtClean="0">
                <a:latin typeface="Open Sans"/>
              </a:rPr>
              <a:t>8/13/15</a:t>
            </a:fld>
            <a:endParaRPr lang="en-US" dirty="0">
              <a:latin typeface="Open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49901-46E8-4BD8-B7EB-E78D9735BD5C}" type="slidenum">
              <a:rPr lang="en-US" smtClean="0">
                <a:latin typeface="Open Sans"/>
              </a:rPr>
              <a:t>‹#›</a:t>
            </a:fld>
            <a:endParaRPr lang="en-US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820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/>
              </a:defRPr>
            </a:lvl1pPr>
          </a:lstStyle>
          <a:p>
            <a:fld id="{3B18918E-F733-4DAF-AFBC-50395C48DA1F}" type="datetimeFigureOut">
              <a:rPr lang="en-US" smtClean="0"/>
              <a:pPr/>
              <a:t>8/13/15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/>
              </a:defRPr>
            </a:lvl1pPr>
          </a:lstStyle>
          <a:p>
            <a:fld id="{70842956-BF15-4F01-B6AE-520B1E7E6B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4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78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039" algn="l" defTabSz="914078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2pPr>
    <a:lvl3pPr marL="914078" algn="l" defTabSz="914078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3pPr>
    <a:lvl4pPr marL="1371117" algn="l" defTabSz="914078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4pPr>
    <a:lvl5pPr marL="1828156" algn="l" defTabSz="914078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5pPr>
    <a:lvl6pPr marL="2285195" algn="l" defTabSz="9140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9140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73" algn="l" defTabSz="9140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13" algn="l" defTabSz="9140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76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11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78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99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9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5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59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0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3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8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53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42956-BF15-4F01-B6AE-520B1E7E6BF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8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/>
          <p:cNvSpPr>
            <a:spLocks/>
          </p:cNvSpPr>
          <p:nvPr userDrawn="1"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chemeClr val="bg1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Name,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764280" y="4679802"/>
            <a:ext cx="5152708" cy="433325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8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eer-5528330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9144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arallelogram 15"/>
          <p:cNvSpPr>
            <a:spLocks/>
          </p:cNvSpPr>
          <p:nvPr userDrawn="1"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Section 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Section Subtitle</a:t>
            </a:r>
            <a:endParaRPr lang="en-US" dirty="0"/>
          </a:p>
        </p:txBody>
      </p:sp>
      <p:pic>
        <p:nvPicPr>
          <p:cNvPr id="14" name="Picture 13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rgbClr val="FFFFFF"/>
                </a:solidFill>
              </a:rPr>
              <a:pPr algn="l"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2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Zil-15-000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85682"/>
          </a:xfrm>
          <a:prstGeom prst="rect">
            <a:avLst/>
          </a:prstGeom>
        </p:spPr>
      </p:pic>
      <p:sp>
        <p:nvSpPr>
          <p:cNvPr id="13" name="Parallelogram 15"/>
          <p:cNvSpPr>
            <a:spLocks/>
          </p:cNvSpPr>
          <p:nvPr userDrawn="1"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Section 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Section Subtitle</a:t>
            </a:r>
            <a:endParaRPr lang="en-US" dirty="0"/>
          </a:p>
        </p:txBody>
      </p:sp>
      <p:pic>
        <p:nvPicPr>
          <p:cNvPr id="14" name="Picture 13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rgbClr val="FFFFFF"/>
                </a:solidFill>
              </a:rPr>
              <a:pPr algn="l"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036" y="231775"/>
            <a:ext cx="8036952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0" baseline="0">
                <a:solidFill>
                  <a:schemeClr val="tx2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0035" y="1100456"/>
            <a:ext cx="8036953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 – 16 point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6" name="Sidebar_2_blu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26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76314" y="231775"/>
            <a:ext cx="8040674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76313" y="1100456"/>
            <a:ext cx="8040675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 – 16 point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4" name="Sidebar_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355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979" y="231775"/>
            <a:ext cx="8036009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0979" y="1100456"/>
            <a:ext cx="8036010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 – 16 point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4" name="Sidebar_2_oran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64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035" y="231775"/>
            <a:ext cx="8036953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4696" y="1100456"/>
            <a:ext cx="3943126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 – 16 point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95746" y="1100456"/>
            <a:ext cx="3921242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 – 16 point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5" name="Sidebar_2_blu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64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4696" y="231775"/>
            <a:ext cx="8032292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pic>
        <p:nvPicPr>
          <p:cNvPr id="15" name="Sidebar_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4696" y="1100456"/>
            <a:ext cx="3943126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 – 16 point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95746" y="1100456"/>
            <a:ext cx="3921242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 – 16 point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5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4696" y="231775"/>
            <a:ext cx="8032292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pic>
        <p:nvPicPr>
          <p:cNvPr id="15" name="Sidebar_2_oran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4696" y="1100456"/>
            <a:ext cx="3943126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 – 16 point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95746" y="1100456"/>
            <a:ext cx="3921242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 – 16 point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5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Horizontal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0035" y="231775"/>
            <a:ext cx="8036953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sp>
        <p:nvSpPr>
          <p:cNvPr id="17" name="Chart Placeholder 3"/>
          <p:cNvSpPr>
            <a:spLocks noGrp="1"/>
          </p:cNvSpPr>
          <p:nvPr userDrawn="1">
            <p:ph type="chart" sz="quarter" idx="13"/>
          </p:nvPr>
        </p:nvSpPr>
        <p:spPr>
          <a:xfrm>
            <a:off x="880035" y="1100456"/>
            <a:ext cx="8036953" cy="4936807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pic>
        <p:nvPicPr>
          <p:cNvPr id="11" name="Sidebar_2_blu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7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Horizonta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76315" y="231775"/>
            <a:ext cx="8040674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sp>
        <p:nvSpPr>
          <p:cNvPr id="17" name="Chart Placeholder 3"/>
          <p:cNvSpPr>
            <a:spLocks noGrp="1"/>
          </p:cNvSpPr>
          <p:nvPr userDrawn="1">
            <p:ph type="chart" sz="quarter" idx="13"/>
          </p:nvPr>
        </p:nvSpPr>
        <p:spPr>
          <a:xfrm>
            <a:off x="876315" y="1100456"/>
            <a:ext cx="8040674" cy="4936807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pic>
        <p:nvPicPr>
          <p:cNvPr id="11" name="Sidebar_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794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elogram 15"/>
          <p:cNvSpPr>
            <a:spLocks/>
          </p:cNvSpPr>
          <p:nvPr userDrawn="1"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Parallelogram 16"/>
          <p:cNvSpPr>
            <a:spLocks noChangeAspect="1"/>
          </p:cNvSpPr>
          <p:nvPr userDrawn="1"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Name,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Horizonta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0979" y="231775"/>
            <a:ext cx="8036010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sp>
        <p:nvSpPr>
          <p:cNvPr id="17" name="Chart Placeholder 3"/>
          <p:cNvSpPr>
            <a:spLocks noGrp="1"/>
          </p:cNvSpPr>
          <p:nvPr userDrawn="1">
            <p:ph type="chart" sz="quarter" idx="13"/>
          </p:nvPr>
        </p:nvSpPr>
        <p:spPr>
          <a:xfrm>
            <a:off x="880979" y="1100456"/>
            <a:ext cx="8036010" cy="4936807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pic>
        <p:nvPicPr>
          <p:cNvPr id="12" name="Sidebar_2_oran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794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Vertical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103077" y="1072895"/>
            <a:ext cx="5786413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80036" y="1072895"/>
            <a:ext cx="2101122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spcBef>
                <a:spcPts val="600"/>
              </a:spcBef>
              <a:spcAft>
                <a:spcPts val="300"/>
              </a:spcAft>
              <a:buNone/>
              <a:defRPr sz="2400" b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0" indent="0">
              <a:buNone/>
              <a:defRPr sz="1400">
                <a:solidFill>
                  <a:srgbClr val="87D300"/>
                </a:solidFill>
                <a:latin typeface="+mj-lt"/>
              </a:defRPr>
            </a:lvl2pPr>
            <a:lvl3pPr marL="0" indent="0">
              <a:buNone/>
              <a:defRPr sz="1200">
                <a:latin typeface="+mj-lt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6" name="Sidebar_2_blu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99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Vertica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idebar_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103077" y="1072895"/>
            <a:ext cx="5786413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80036" y="1072895"/>
            <a:ext cx="2101122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spcBef>
                <a:spcPts val="600"/>
              </a:spcBef>
              <a:spcAft>
                <a:spcPts val="300"/>
              </a:spcAft>
              <a:buNone/>
              <a:defRPr sz="2400" b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0" indent="0">
              <a:buNone/>
              <a:defRPr sz="1400">
                <a:solidFill>
                  <a:srgbClr val="87D300"/>
                </a:solidFill>
                <a:latin typeface="+mj-lt"/>
              </a:defRPr>
            </a:lvl2pPr>
            <a:lvl3pPr marL="0" indent="0">
              <a:buNone/>
              <a:defRPr sz="1200">
                <a:latin typeface="+mj-lt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24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Vertica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idebar_2_oran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103077" y="1072895"/>
            <a:ext cx="5786413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80036" y="1072895"/>
            <a:ext cx="2101122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spcBef>
                <a:spcPts val="600"/>
              </a:spcBef>
              <a:spcAft>
                <a:spcPts val="300"/>
              </a:spcAft>
              <a:buNone/>
              <a:defRPr sz="2400" b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0" indent="0">
              <a:buNone/>
              <a:defRPr sz="1400">
                <a:solidFill>
                  <a:srgbClr val="87D300"/>
                </a:solidFill>
                <a:latin typeface="+mj-lt"/>
              </a:defRPr>
            </a:lvl2pPr>
            <a:lvl3pPr marL="0" indent="0">
              <a:buNone/>
              <a:defRPr sz="1200">
                <a:latin typeface="+mj-lt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24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035" y="231775"/>
            <a:ext cx="8036953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0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pic>
        <p:nvPicPr>
          <p:cNvPr id="10" name="Sidebar_2_blu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147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76314" y="231775"/>
            <a:ext cx="8040674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0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pic>
        <p:nvPicPr>
          <p:cNvPr id="10" name="Sidebar_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939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978" y="231775"/>
            <a:ext cx="8036010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0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 smtClean="0"/>
              <a:t>Header style – 24 point</a:t>
            </a:r>
            <a:endParaRPr lang="en-US" dirty="0"/>
          </a:p>
        </p:txBody>
      </p:sp>
      <p:pic>
        <p:nvPicPr>
          <p:cNvPr id="10" name="Sidebar_2_oran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939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debar_2_blu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8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debar_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8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debar_2_oran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601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Parallelogram 15"/>
          <p:cNvSpPr>
            <a:spLocks/>
          </p:cNvSpPr>
          <p:nvPr userDrawn="1"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Parallelogram 16"/>
          <p:cNvSpPr>
            <a:spLocks noChangeAspect="1"/>
          </p:cNvSpPr>
          <p:nvPr userDrawn="1"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chemeClr val="bg1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Name,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/>
          </a:p>
        </p:txBody>
      </p:sp>
      <p:pic>
        <p:nvPicPr>
          <p:cNvPr id="14" name="Picture 13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accent4"/>
                </a:solidFill>
              </a:rPr>
              <a:pPr algn="l"/>
              <a:t>‹#›</a:t>
            </a:fld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7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96086" y="1103313"/>
            <a:ext cx="5093404" cy="731520"/>
          </a:xfrm>
          <a:prstGeom prst="rect">
            <a:avLst/>
          </a:prstGeom>
        </p:spPr>
        <p:txBody>
          <a:bodyPr vert="horz" lIns="21973" tIns="10987" rIns="21973" bIns="10987" anchor="t"/>
          <a:lstStyle>
            <a:lvl1pPr marL="0" indent="0" algn="l">
              <a:spcBef>
                <a:spcPts val="600"/>
              </a:spcBef>
              <a:spcAft>
                <a:spcPts val="300"/>
              </a:spcAft>
              <a:buNone/>
              <a:defRPr sz="2400" b="0" cap="all" baseline="0">
                <a:solidFill>
                  <a:schemeClr val="tx2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NAME </a:t>
            </a:r>
            <a:br>
              <a:rPr lang="en-US" dirty="0" smtClean="0"/>
            </a:br>
            <a:r>
              <a:rPr lang="en-US" dirty="0" smtClean="0"/>
              <a:t>LASTNAME</a:t>
            </a:r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0035" y="1103313"/>
            <a:ext cx="2778891" cy="4933950"/>
          </a:xfrm>
          <a:prstGeom prst="rect">
            <a:avLst/>
          </a:prstGeom>
        </p:spPr>
        <p:txBody>
          <a:bodyPr vert="horz" lIns="21973" tIns="10987" rIns="21973" bIns="10987"/>
          <a:lstStyle>
            <a:lvl1pPr>
              <a:defRPr sz="1200"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96086" y="1971993"/>
            <a:ext cx="5093404" cy="4065269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 algn="l">
              <a:lnSpc>
                <a:spcPct val="110000"/>
              </a:lnSpc>
              <a:spcBef>
                <a:spcPts val="553"/>
              </a:spcBef>
              <a:buNone/>
              <a:defRPr sz="1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Information</a:t>
            </a:r>
          </a:p>
          <a:p>
            <a:pPr lvl="0"/>
            <a:endParaRPr lang="en-US" dirty="0"/>
          </a:p>
        </p:txBody>
      </p:sp>
      <p:pic>
        <p:nvPicPr>
          <p:cNvPr id="17" name="Sidebar_2_blu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2042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idebar_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96086" y="1103313"/>
            <a:ext cx="5093404" cy="731520"/>
          </a:xfrm>
          <a:prstGeom prst="rect">
            <a:avLst/>
          </a:prstGeom>
        </p:spPr>
        <p:txBody>
          <a:bodyPr vert="horz" lIns="21973" tIns="10987" rIns="21973" bIns="10987" anchor="t"/>
          <a:lstStyle>
            <a:lvl1pPr marL="0" indent="0" algn="l">
              <a:spcBef>
                <a:spcPts val="600"/>
              </a:spcBef>
              <a:spcAft>
                <a:spcPts val="300"/>
              </a:spcAft>
              <a:buNone/>
              <a:defRPr sz="2400" b="0" cap="all" baseline="0">
                <a:solidFill>
                  <a:schemeClr val="tx2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NAME </a:t>
            </a:r>
            <a:br>
              <a:rPr lang="en-US" dirty="0" smtClean="0"/>
            </a:br>
            <a:r>
              <a:rPr lang="en-US" dirty="0" smtClean="0"/>
              <a:t>LASTNAME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0035" y="1103313"/>
            <a:ext cx="2778891" cy="4933950"/>
          </a:xfrm>
          <a:prstGeom prst="rect">
            <a:avLst/>
          </a:prstGeom>
        </p:spPr>
        <p:txBody>
          <a:bodyPr vert="horz" lIns="21973" tIns="10987" rIns="21973" bIns="10987"/>
          <a:lstStyle>
            <a:lvl1pPr>
              <a:defRPr sz="1200"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96086" y="1971993"/>
            <a:ext cx="5093404" cy="4065269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 algn="l">
              <a:lnSpc>
                <a:spcPct val="110000"/>
              </a:lnSpc>
              <a:spcBef>
                <a:spcPts val="553"/>
              </a:spcBef>
              <a:buNone/>
              <a:defRPr sz="1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Information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idebar_2_oran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96086" y="1103313"/>
            <a:ext cx="5093404" cy="731520"/>
          </a:xfrm>
          <a:prstGeom prst="rect">
            <a:avLst/>
          </a:prstGeom>
        </p:spPr>
        <p:txBody>
          <a:bodyPr vert="horz" lIns="21973" tIns="10987" rIns="21973" bIns="10987" anchor="t"/>
          <a:lstStyle>
            <a:lvl1pPr marL="0" indent="0" algn="l">
              <a:spcBef>
                <a:spcPts val="600"/>
              </a:spcBef>
              <a:spcAft>
                <a:spcPts val="300"/>
              </a:spcAft>
              <a:buNone/>
              <a:defRPr sz="2400" b="0" cap="all" baseline="0">
                <a:solidFill>
                  <a:schemeClr val="tx2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NAME </a:t>
            </a:r>
            <a:br>
              <a:rPr lang="en-US" dirty="0" smtClean="0"/>
            </a:br>
            <a:r>
              <a:rPr lang="en-US" dirty="0" smtClean="0"/>
              <a:t>LASTNAME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0035" y="1103313"/>
            <a:ext cx="2778891" cy="4933950"/>
          </a:xfrm>
          <a:prstGeom prst="rect">
            <a:avLst/>
          </a:prstGeom>
        </p:spPr>
        <p:txBody>
          <a:bodyPr vert="horz" lIns="21973" tIns="10987" rIns="21973" bIns="10987"/>
          <a:lstStyle>
            <a:lvl1pPr>
              <a:defRPr sz="1200"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96086" y="1971993"/>
            <a:ext cx="5093404" cy="4065269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 algn="l">
              <a:lnSpc>
                <a:spcPct val="110000"/>
              </a:lnSpc>
              <a:spcBef>
                <a:spcPts val="553"/>
              </a:spcBef>
              <a:buNone/>
              <a:defRPr sz="1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Information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7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G_AerialMap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/>
                </a:solidFill>
              </a:rPr>
              <a:pPr algn="l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1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2528100_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arallelogram 15"/>
          <p:cNvSpPr>
            <a:spLocks/>
          </p:cNvSpPr>
          <p:nvPr userDrawn="1"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Parallelogram 16"/>
          <p:cNvSpPr>
            <a:spLocks noChangeAspect="1"/>
          </p:cNvSpPr>
          <p:nvPr userDrawn="1"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Name,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/>
          </a:p>
        </p:txBody>
      </p:sp>
      <p:pic>
        <p:nvPicPr>
          <p:cNvPr id="14" name="Picture 13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/>
                </a:solidFill>
              </a:rPr>
              <a:pPr algn="l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9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Veer-5528330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9144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arallelogram 15"/>
          <p:cNvSpPr>
            <a:spLocks/>
          </p:cNvSpPr>
          <p:nvPr userDrawn="1"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Parallelogram 16"/>
          <p:cNvSpPr>
            <a:spLocks noChangeAspect="1"/>
          </p:cNvSpPr>
          <p:nvPr userDrawn="1"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Name,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/>
          </a:p>
        </p:txBody>
      </p:sp>
      <p:pic>
        <p:nvPicPr>
          <p:cNvPr id="16" name="Picture 15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rgbClr val="FFFFFF"/>
                </a:solidFill>
              </a:rPr>
              <a:pPr algn="l"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3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il-15-000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85682"/>
          </a:xfrm>
          <a:prstGeom prst="rect">
            <a:avLst/>
          </a:prstGeom>
        </p:spPr>
      </p:pic>
      <p:sp>
        <p:nvSpPr>
          <p:cNvPr id="14" name="Parallelogram 15"/>
          <p:cNvSpPr>
            <a:spLocks/>
          </p:cNvSpPr>
          <p:nvPr userDrawn="1"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Parallelogram 16"/>
          <p:cNvSpPr>
            <a:spLocks noChangeAspect="1"/>
          </p:cNvSpPr>
          <p:nvPr userDrawn="1"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Name,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twitterhandle</a:t>
            </a:r>
            <a:endParaRPr lang="en-US" dirty="0"/>
          </a:p>
        </p:txBody>
      </p:sp>
      <p:pic>
        <p:nvPicPr>
          <p:cNvPr id="16" name="Picture 15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rgbClr val="FFFFFF"/>
                </a:solidFill>
              </a:rPr>
              <a:pPr algn="l"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15"/>
          <p:cNvSpPr>
            <a:spLocks/>
          </p:cNvSpPr>
          <p:nvPr userDrawn="1"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arallelogram 16"/>
          <p:cNvSpPr>
            <a:spLocks noChangeAspect="1"/>
          </p:cNvSpPr>
          <p:nvPr userDrawn="1"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Section 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Section Subtitle</a:t>
            </a:r>
            <a:endParaRPr lang="en-US" dirty="0"/>
          </a:p>
        </p:txBody>
      </p:sp>
      <p:pic>
        <p:nvPicPr>
          <p:cNvPr id="16" name="Picture 15" descr="Z_Full_Square_RGB[1]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arallelogram 15"/>
          <p:cNvSpPr>
            <a:spLocks/>
          </p:cNvSpPr>
          <p:nvPr userDrawn="1"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Section 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Section Subtitle</a:t>
            </a:r>
            <a:endParaRPr lang="en-US" dirty="0"/>
          </a:p>
        </p:txBody>
      </p:sp>
      <p:pic>
        <p:nvPicPr>
          <p:cNvPr id="12" name="Picture 11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accent4"/>
                </a:solidFill>
              </a:rPr>
              <a:pPr algn="l"/>
              <a:t>‹#›</a:t>
            </a:fld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2528100_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arallelogram 15"/>
          <p:cNvSpPr>
            <a:spLocks/>
          </p:cNvSpPr>
          <p:nvPr userDrawn="1"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Section 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Section Subtitle</a:t>
            </a:r>
            <a:endParaRPr lang="en-US" dirty="0"/>
          </a:p>
        </p:txBody>
      </p:sp>
      <p:pic>
        <p:nvPicPr>
          <p:cNvPr id="14" name="Picture 13" descr="Z_Full_Square_RGB[1]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/>
                </a:solidFill>
              </a:rPr>
              <a:pPr algn="l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7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3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Z_Full_Square_RGB[1].jpg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80035" y="231775"/>
            <a:ext cx="8036953" cy="731520"/>
          </a:xfrm>
          <a:prstGeom prst="rect">
            <a:avLst/>
          </a:prstGeom>
        </p:spPr>
        <p:txBody>
          <a:bodyPr vert="horz" lIns="21973" tIns="10987" rIns="21973" bIns="10987" rtlCol="0" anchor="b">
            <a:noAutofit/>
          </a:bodyPr>
          <a:lstStyle/>
          <a:p>
            <a:pPr marL="0" lvl="0" indent="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80035" y="1103314"/>
            <a:ext cx="8036953" cy="4933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2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81" r:id="rId2"/>
    <p:sldLayoutId id="2147483687" r:id="rId3"/>
    <p:sldLayoutId id="2147483689" r:id="rId4"/>
    <p:sldLayoutId id="2147483690" r:id="rId5"/>
    <p:sldLayoutId id="2147483771" r:id="rId6"/>
    <p:sldLayoutId id="2147483655" r:id="rId7"/>
    <p:sldLayoutId id="2147483684" r:id="rId8"/>
    <p:sldLayoutId id="2147483691" r:id="rId9"/>
    <p:sldLayoutId id="2147483685" r:id="rId10"/>
    <p:sldLayoutId id="2147483772" r:id="rId11"/>
    <p:sldLayoutId id="2147483742" r:id="rId12"/>
    <p:sldLayoutId id="2147483756" r:id="rId13"/>
    <p:sldLayoutId id="2147483755" r:id="rId14"/>
    <p:sldLayoutId id="2147483744" r:id="rId15"/>
    <p:sldLayoutId id="2147483757" r:id="rId16"/>
    <p:sldLayoutId id="2147483758" r:id="rId17"/>
    <p:sldLayoutId id="2147483746" r:id="rId18"/>
    <p:sldLayoutId id="2147483759" r:id="rId19"/>
    <p:sldLayoutId id="2147483760" r:id="rId20"/>
    <p:sldLayoutId id="2147483748" r:id="rId21"/>
    <p:sldLayoutId id="2147483769" r:id="rId22"/>
    <p:sldLayoutId id="2147483770" r:id="rId23"/>
    <p:sldLayoutId id="2147483750" r:id="rId24"/>
    <p:sldLayoutId id="2147483763" r:id="rId25"/>
    <p:sldLayoutId id="2147483764" r:id="rId26"/>
    <p:sldLayoutId id="2147483761" r:id="rId27"/>
    <p:sldLayoutId id="2147483762" r:id="rId28"/>
    <p:sldLayoutId id="2147483765" r:id="rId29"/>
    <p:sldLayoutId id="2147483766" r:id="rId30"/>
    <p:sldLayoutId id="2147483767" r:id="rId31"/>
    <p:sldLayoutId id="2147483768" r:id="rId32"/>
    <p:sldLayoutId id="2147483675" r:id="rId3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914078" rtl="0" eaLnBrk="1" latinLnBrk="0" hangingPunct="1">
        <a:spcBef>
          <a:spcPts val="0"/>
        </a:spcBef>
        <a:buNone/>
        <a:defRPr lang="en-US" sz="2400" b="0" kern="1200" baseline="0" smtClean="0">
          <a:solidFill>
            <a:schemeClr val="tx2"/>
          </a:solidFill>
          <a:latin typeface="Open Sans Semibold"/>
          <a:ea typeface="+mn-ea"/>
          <a:cs typeface="Open Sans Semibold"/>
        </a:defRPr>
      </a:lvl1pPr>
    </p:titleStyle>
    <p:bodyStyle>
      <a:lvl1pPr marL="228600" indent="-228600" algn="l" defTabSz="914078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078" rtl="0" eaLnBrk="1" latinLnBrk="0" hangingPunct="1">
        <a:spcBef>
          <a:spcPts val="0"/>
        </a:spcBef>
        <a:spcAft>
          <a:spcPts val="600"/>
        </a:spcAft>
        <a:buFont typeface="Open Sans" panose="020B0606030504020204" pitchFamily="34" charset="0"/>
        <a:buChar char="–"/>
        <a:defRPr lang="en-US" sz="1400" kern="1200" smtClean="0">
          <a:solidFill>
            <a:schemeClr val="accent1"/>
          </a:solidFill>
          <a:latin typeface="+mn-lt"/>
          <a:ea typeface="+mn-ea"/>
          <a:cs typeface="+mn-cs"/>
        </a:defRPr>
      </a:lvl2pPr>
      <a:lvl3pPr marL="576263" indent="-120650" algn="l" defTabSz="914078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684213" indent="-107950" algn="l" defTabSz="914078" rtl="0" eaLnBrk="1" latinLnBrk="0" hangingPunct="1">
        <a:spcBef>
          <a:spcPts val="0"/>
        </a:spcBef>
        <a:spcAft>
          <a:spcPts val="600"/>
        </a:spcAft>
        <a:buFont typeface="Open Sans" panose="020B0606030504020204" pitchFamily="34" charset="0"/>
        <a:buChar char="–"/>
        <a:defRPr lang="en-US" sz="1000" kern="1200" smtClean="0">
          <a:solidFill>
            <a:schemeClr val="accent1"/>
          </a:solidFill>
          <a:latin typeface="+mn-lt"/>
          <a:ea typeface="+mn-ea"/>
          <a:cs typeface="+mn-cs"/>
        </a:defRPr>
      </a:lvl4pPr>
      <a:lvl5pPr marL="804863" indent="-119063" algn="l" defTabSz="914078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3715" indent="-228520" algn="l" defTabSz="914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914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3" indent="-228520" algn="l" defTabSz="914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914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7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3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3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p@zillow.com" TargetMode="External"/><Relationship Id="rId4" Type="http://schemas.openxmlformats.org/officeDocument/2006/relationships/hyperlink" Target="mailto:stevenk@zillow.com" TargetMode="External"/><Relationship Id="rId5" Type="http://schemas.openxmlformats.org/officeDocument/2006/relationships/hyperlink" Target="mailto:sumiranp@zillow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p@zillow.com" TargetMode="External"/><Relationship Id="rId4" Type="http://schemas.openxmlformats.org/officeDocument/2006/relationships/hyperlink" Target="mailto:stevenk@zillow.com" TargetMode="External"/><Relationship Id="rId5" Type="http://schemas.openxmlformats.org/officeDocument/2006/relationships/hyperlink" Target="mailto:sumiranp@zillow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smtClean="0"/>
              <a:t>What’s New In Zillow’s Android Apps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764280" y="4246479"/>
            <a:ext cx="5152708" cy="854708"/>
          </a:xfrm>
        </p:spPr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 smtClean="0"/>
              <a:t>Steve Perrin, Development Manager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Steven Kwan, Sr. Software Development Engineer</a:t>
            </a:r>
          </a:p>
          <a:p>
            <a:pPr>
              <a:spcBef>
                <a:spcPts val="0"/>
              </a:spcBef>
            </a:pPr>
            <a:r>
              <a:rPr lang="en-US" dirty="0" err="1" smtClean="0"/>
              <a:t>Sumiran</a:t>
            </a:r>
            <a:r>
              <a:rPr lang="en-US" dirty="0" smtClean="0"/>
              <a:t> </a:t>
            </a:r>
            <a:r>
              <a:rPr lang="en-US" dirty="0" err="1" smtClean="0"/>
              <a:t>Pradhan</a:t>
            </a:r>
            <a:r>
              <a:rPr lang="en-US" dirty="0" smtClean="0"/>
              <a:t>, Software Development Engineer</a:t>
            </a:r>
          </a:p>
        </p:txBody>
      </p:sp>
    </p:spTree>
    <p:extLst>
      <p:ext uri="{BB962C8B-B14F-4D97-AF65-F5344CB8AC3E}">
        <p14:creationId xmlns:p14="http://schemas.microsoft.com/office/powerpoint/2010/main" val="379674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Android Wear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Steven Kwan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7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Wear of the Past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Bridged Notifications</a:t>
            </a:r>
          </a:p>
          <a:p>
            <a:r>
              <a:rPr lang="en-US" dirty="0" smtClean="0"/>
              <a:t>Old notifications were easy to extend to the Wearable through a few lines of code.</a:t>
            </a:r>
            <a:endParaRPr lang="en-US" dirty="0"/>
          </a:p>
        </p:txBody>
      </p:sp>
      <p:pic>
        <p:nvPicPr>
          <p:cNvPr id="4" name="Picture 3" descr="PhoneNotification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t="11441" r="2011" b="42351"/>
          <a:stretch/>
        </p:blipFill>
        <p:spPr>
          <a:xfrm>
            <a:off x="880035" y="2535083"/>
            <a:ext cx="3773412" cy="3217550"/>
          </a:xfrm>
          <a:prstGeom prst="rect">
            <a:avLst/>
          </a:prstGeom>
        </p:spPr>
      </p:pic>
      <p:pic>
        <p:nvPicPr>
          <p:cNvPr id="5" name="Picture 4" descr="OpenHouseWearSqua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41" y="2535083"/>
            <a:ext cx="2008258" cy="1707443"/>
          </a:xfrm>
          <a:prstGeom prst="rect">
            <a:avLst/>
          </a:prstGeom>
        </p:spPr>
      </p:pic>
      <p:pic>
        <p:nvPicPr>
          <p:cNvPr id="6" name="Picture 5" descr="SavedHomeWearSquar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41" y="4242526"/>
            <a:ext cx="2008258" cy="1707443"/>
          </a:xfrm>
          <a:prstGeom prst="rect">
            <a:avLst/>
          </a:prstGeom>
        </p:spPr>
      </p:pic>
      <p:pic>
        <p:nvPicPr>
          <p:cNvPr id="7" name="Picture 6" descr="SavedHomeWearSquareAct_Na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300" y="2546423"/>
            <a:ext cx="785520" cy="785520"/>
          </a:xfrm>
          <a:prstGeom prst="rect">
            <a:avLst/>
          </a:prstGeom>
        </p:spPr>
      </p:pic>
      <p:pic>
        <p:nvPicPr>
          <p:cNvPr id="8" name="Picture 7" descr="SavedHomeWearSquareAct_No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99" y="3320603"/>
            <a:ext cx="785520" cy="785520"/>
          </a:xfrm>
          <a:prstGeom prst="rect">
            <a:avLst/>
          </a:prstGeom>
        </p:spPr>
      </p:pic>
      <p:pic>
        <p:nvPicPr>
          <p:cNvPr id="9" name="Picture 8" descr="SavedHomeWearSquareAct_Mu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99" y="4106123"/>
            <a:ext cx="785520" cy="785520"/>
          </a:xfrm>
          <a:prstGeom prst="rect">
            <a:avLst/>
          </a:prstGeom>
        </p:spPr>
      </p:pic>
      <p:pic>
        <p:nvPicPr>
          <p:cNvPr id="10" name="Picture 9" descr="SavedHomeWearSquareAct_OpenOnPhon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99" y="4876431"/>
            <a:ext cx="785520" cy="78552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849744" y="3111182"/>
            <a:ext cx="949921" cy="418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849744" y="4701030"/>
            <a:ext cx="949921" cy="418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Code for Bridge Notifications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0036" y="1210189"/>
            <a:ext cx="803695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import android.support.v4.app.NotificationCompat.WearableExtender;</a:t>
            </a:r>
          </a:p>
          <a:p>
            <a:endParaRPr lang="en-US" sz="1100" dirty="0" smtClean="0">
              <a:latin typeface="Courier"/>
              <a:cs typeface="Courier"/>
            </a:endParaRPr>
          </a:p>
          <a:p>
            <a:r>
              <a:rPr lang="en-US" sz="1100" dirty="0" smtClean="0">
                <a:latin typeface="Courier"/>
                <a:cs typeface="Courier"/>
              </a:rPr>
              <a:t>.</a:t>
            </a:r>
            <a:r>
              <a:rPr lang="en-US" sz="1100" dirty="0">
                <a:latin typeface="Courier"/>
                <a:cs typeface="Courier"/>
              </a:rPr>
              <a:t>..</a:t>
            </a:r>
          </a:p>
          <a:p>
            <a:endParaRPr lang="en-US" sz="1100" dirty="0" smtClean="0">
              <a:latin typeface="Courier"/>
              <a:cs typeface="Courier"/>
            </a:endParaRPr>
          </a:p>
          <a:p>
            <a:r>
              <a:rPr lang="en-US" sz="1100" dirty="0" smtClean="0">
                <a:latin typeface="Courier"/>
                <a:cs typeface="Courier"/>
              </a:rPr>
              <a:t>    private </a:t>
            </a:r>
            <a:r>
              <a:rPr lang="en-US" sz="1100" dirty="0" err="1">
                <a:latin typeface="Courier"/>
                <a:cs typeface="Courier"/>
              </a:rPr>
              <a:t>WearableExtender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mWearableExtender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endParaRPr lang="en-US" sz="1100" dirty="0" smtClean="0">
              <a:latin typeface="Courier"/>
              <a:cs typeface="Courier"/>
            </a:endParaRPr>
          </a:p>
          <a:p>
            <a:r>
              <a:rPr lang="en-US" sz="1100" dirty="0" smtClean="0">
                <a:latin typeface="Courier"/>
                <a:cs typeface="Courier"/>
              </a:rPr>
              <a:t>    </a:t>
            </a:r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endParaRPr lang="en-US" sz="1100" dirty="0" smtClean="0">
              <a:latin typeface="Courier"/>
              <a:cs typeface="Courier"/>
            </a:endParaRPr>
          </a:p>
          <a:p>
            <a:r>
              <a:rPr lang="en-US" sz="1100" dirty="0" smtClean="0">
                <a:latin typeface="Courier"/>
                <a:cs typeface="Courier"/>
              </a:rPr>
              <a:t>    </a:t>
            </a:r>
            <a:r>
              <a:rPr lang="en-US" sz="1100" dirty="0" err="1">
                <a:latin typeface="Courier"/>
                <a:cs typeface="Courier"/>
              </a:rPr>
              <a:t>mWearableExtender</a:t>
            </a:r>
            <a:r>
              <a:rPr lang="en-US" sz="1100" dirty="0">
                <a:latin typeface="Courier"/>
                <a:cs typeface="Courier"/>
              </a:rPr>
              <a:t> = new </a:t>
            </a:r>
            <a:r>
              <a:rPr lang="en-US" sz="1100" dirty="0" err="1">
                <a:latin typeface="Courier"/>
                <a:cs typeface="Courier"/>
              </a:rPr>
              <a:t>NotificationCompat.WearableExtender</a:t>
            </a:r>
            <a:r>
              <a:rPr lang="en-US" sz="1100" dirty="0">
                <a:latin typeface="Courier"/>
                <a:cs typeface="Courier"/>
              </a:rPr>
              <a:t>();</a:t>
            </a:r>
          </a:p>
          <a:p>
            <a:endParaRPr lang="en-US" sz="1100" dirty="0" smtClean="0">
              <a:latin typeface="Courier"/>
              <a:cs typeface="Courier"/>
            </a:endParaRPr>
          </a:p>
          <a:p>
            <a:r>
              <a:rPr lang="en-US" sz="1100" dirty="0" smtClean="0">
                <a:latin typeface="Courier"/>
                <a:cs typeface="Courier"/>
              </a:rPr>
              <a:t>    </a:t>
            </a:r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endParaRPr lang="en-US" sz="1100" dirty="0" smtClean="0">
              <a:latin typeface="Courier"/>
              <a:cs typeface="Courier"/>
            </a:endParaRPr>
          </a:p>
          <a:p>
            <a:r>
              <a:rPr lang="en-US" sz="1100" dirty="0" smtClean="0">
                <a:latin typeface="Courier"/>
                <a:cs typeface="Courier"/>
              </a:rPr>
              <a:t>    </a:t>
            </a:r>
            <a:r>
              <a:rPr lang="en-US" sz="1100" dirty="0">
                <a:latin typeface="Courier"/>
                <a:cs typeface="Courier"/>
              </a:rPr>
              <a:t>// Pending intent to mute home from notifications</a:t>
            </a:r>
          </a:p>
          <a:p>
            <a:r>
              <a:rPr lang="en-US" sz="1100" dirty="0">
                <a:latin typeface="Courier"/>
                <a:cs typeface="Courier"/>
              </a:rPr>
              <a:t>    </a:t>
            </a:r>
            <a:r>
              <a:rPr lang="en-US" sz="1100" dirty="0" err="1">
                <a:latin typeface="Courier"/>
                <a:cs typeface="Courier"/>
              </a:rPr>
              <a:t>PendingIntent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muteHomePendingIntent</a:t>
            </a:r>
            <a:r>
              <a:rPr lang="en-US" sz="1100" dirty="0">
                <a:latin typeface="Courier"/>
                <a:cs typeface="Courier"/>
              </a:rPr>
              <a:t> = ...;</a:t>
            </a:r>
          </a:p>
          <a:p>
            <a:r>
              <a:rPr lang="en-US" sz="1100" dirty="0">
                <a:latin typeface="Courier"/>
                <a:cs typeface="Courier"/>
              </a:rPr>
              <a:t>    Action </a:t>
            </a:r>
            <a:r>
              <a:rPr lang="en-US" sz="1100" dirty="0" err="1">
                <a:latin typeface="Courier"/>
                <a:cs typeface="Courier"/>
              </a:rPr>
              <a:t>muteAction</a:t>
            </a:r>
            <a:r>
              <a:rPr lang="en-US" sz="1100" dirty="0">
                <a:latin typeface="Courier"/>
                <a:cs typeface="Courier"/>
              </a:rPr>
              <a:t> = new Action( </a:t>
            </a:r>
            <a:r>
              <a:rPr lang="en-US" sz="1100" dirty="0" err="1" smtClean="0">
                <a:latin typeface="Courier"/>
                <a:cs typeface="Courier"/>
              </a:rPr>
              <a:t>wearDrawable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 smtClean="0">
                <a:latin typeface="Courier"/>
                <a:cs typeface="Courier"/>
              </a:rPr>
              <a:t>muteText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muteHomePendingIntent</a:t>
            </a:r>
            <a:r>
              <a:rPr lang="en-US" sz="1100" dirty="0">
                <a:latin typeface="Courier"/>
                <a:cs typeface="Courier"/>
              </a:rPr>
              <a:t> );</a:t>
            </a:r>
          </a:p>
          <a:p>
            <a:r>
              <a:rPr lang="en-US" sz="1100" dirty="0">
                <a:latin typeface="Courier"/>
                <a:cs typeface="Courier"/>
              </a:rPr>
              <a:t>    </a:t>
            </a:r>
            <a:r>
              <a:rPr lang="en-US" sz="1100" dirty="0" err="1">
                <a:latin typeface="Courier"/>
                <a:cs typeface="Courier"/>
              </a:rPr>
              <a:t>mNotificationBuilder.addAction</a:t>
            </a:r>
            <a:r>
              <a:rPr lang="en-US" sz="1100" dirty="0">
                <a:latin typeface="Courier"/>
                <a:cs typeface="Courier"/>
              </a:rPr>
              <a:t>( </a:t>
            </a:r>
            <a:r>
              <a:rPr lang="en-US" sz="1100" dirty="0" err="1" smtClean="0">
                <a:latin typeface="Courier"/>
                <a:cs typeface="Courier"/>
              </a:rPr>
              <a:t>handheldDrawable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 smtClean="0">
                <a:latin typeface="Courier"/>
                <a:cs typeface="Courier"/>
              </a:rPr>
              <a:t>muteText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muteHomePendingIntent</a:t>
            </a:r>
            <a:r>
              <a:rPr lang="en-US" sz="1100" dirty="0">
                <a:latin typeface="Courier"/>
                <a:cs typeface="Courier"/>
              </a:rPr>
              <a:t> );</a:t>
            </a: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rgbClr val="FF0000"/>
                </a:solidFill>
                <a:latin typeface="Courier"/>
                <a:cs typeface="Courier"/>
              </a:rPr>
              <a:t>mWearableExtender.addAction</a:t>
            </a:r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( </a:t>
            </a:r>
            <a:r>
              <a:rPr lang="en-US" sz="1100" dirty="0" err="1">
                <a:solidFill>
                  <a:srgbClr val="FF0000"/>
                </a:solidFill>
                <a:latin typeface="Courier"/>
                <a:cs typeface="Courier"/>
              </a:rPr>
              <a:t>muteAction</a:t>
            </a:r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 );</a:t>
            </a:r>
          </a:p>
          <a:p>
            <a:endParaRPr lang="en-US" sz="1100" dirty="0" smtClean="0">
              <a:latin typeface="Courier"/>
              <a:cs typeface="Courier"/>
            </a:endParaRPr>
          </a:p>
          <a:p>
            <a:r>
              <a:rPr lang="en-US" sz="1100" dirty="0" smtClean="0">
                <a:latin typeface="Courier"/>
                <a:cs typeface="Courier"/>
              </a:rPr>
              <a:t>    ...</a:t>
            </a:r>
          </a:p>
          <a:p>
            <a:r>
              <a:rPr lang="en-US" sz="1100" dirty="0" smtClean="0"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FF0000"/>
                </a:solidFill>
                <a:latin typeface="Courier"/>
                <a:cs typeface="Courier"/>
              </a:rPr>
              <a:t>   </a:t>
            </a:r>
            <a:r>
              <a:rPr lang="en-US" sz="1100" dirty="0" err="1" smtClean="0">
                <a:solidFill>
                  <a:srgbClr val="FF0000"/>
                </a:solidFill>
                <a:latin typeface="Courier"/>
                <a:cs typeface="Courier"/>
              </a:rPr>
              <a:t>mNotificationBuilder.extend</a:t>
            </a:r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( </a:t>
            </a:r>
            <a:r>
              <a:rPr lang="en-US" sz="1100" dirty="0" err="1">
                <a:solidFill>
                  <a:srgbClr val="FF0000"/>
                </a:solidFill>
                <a:latin typeface="Courier"/>
                <a:cs typeface="Courier"/>
              </a:rPr>
              <a:t>mWearableExtender</a:t>
            </a:r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58741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Goal of Our Wear App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 users know the median home price of an area</a:t>
            </a:r>
          </a:p>
          <a:p>
            <a:r>
              <a:rPr lang="en-US" dirty="0" smtClean="0"/>
              <a:t>Surface nearby homes matching their last search (i.e. for sale, for rent, …)</a:t>
            </a:r>
          </a:p>
          <a:p>
            <a:r>
              <a:rPr lang="en-US" dirty="0" smtClean="0"/>
              <a:t>Display enough information about a home to the user so that they are able to decide if they want to </a:t>
            </a:r>
            <a:r>
              <a:rPr lang="en-US" b="1" dirty="0" smtClean="0"/>
              <a:t>save</a:t>
            </a:r>
            <a:r>
              <a:rPr lang="en-US" dirty="0" smtClean="0"/>
              <a:t>, </a:t>
            </a:r>
            <a:r>
              <a:rPr lang="en-US" b="1" dirty="0" smtClean="0"/>
              <a:t>map</a:t>
            </a:r>
            <a:r>
              <a:rPr lang="en-US" dirty="0" smtClean="0"/>
              <a:t>, or </a:t>
            </a:r>
            <a:r>
              <a:rPr lang="en-US" b="1" dirty="0" smtClean="0"/>
              <a:t>open up the full details page </a:t>
            </a:r>
            <a:r>
              <a:rPr lang="en-US" dirty="0" smtClean="0"/>
              <a:t>on their handheld.</a:t>
            </a:r>
          </a:p>
          <a:p>
            <a:r>
              <a:rPr lang="en-US" dirty="0" smtClean="0"/>
              <a:t>Allow us to allow more rich notifications than what we got from Bridged Notifications</a:t>
            </a:r>
          </a:p>
        </p:txBody>
      </p:sp>
      <p:pic>
        <p:nvPicPr>
          <p:cNvPr id="4" name="Picture 3" descr="NeighborhoodSumm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" y="3339244"/>
            <a:ext cx="2794310" cy="2375753"/>
          </a:xfrm>
          <a:prstGeom prst="rect">
            <a:avLst/>
          </a:prstGeom>
        </p:spPr>
      </p:pic>
      <p:pic>
        <p:nvPicPr>
          <p:cNvPr id="5" name="Picture 4" descr="HDPSumm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81" y="3344332"/>
            <a:ext cx="2788327" cy="2370666"/>
          </a:xfrm>
          <a:prstGeom prst="rect">
            <a:avLst/>
          </a:prstGeom>
        </p:spPr>
      </p:pic>
      <p:pic>
        <p:nvPicPr>
          <p:cNvPr id="6" name="Picture 5" descr="HD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69" y="3339244"/>
            <a:ext cx="2794312" cy="2375754"/>
          </a:xfrm>
          <a:prstGeom prst="rect">
            <a:avLst/>
          </a:prstGeom>
        </p:spPr>
      </p:pic>
      <p:pic>
        <p:nvPicPr>
          <p:cNvPr id="7" name="Picture 6" descr="HDPAction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12" y="3299678"/>
            <a:ext cx="2840847" cy="2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Building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Terminology: </a:t>
            </a:r>
          </a:p>
          <a:p>
            <a:pPr lvl="1"/>
            <a:r>
              <a:rPr lang="en-US" dirty="0" smtClean="0"/>
              <a:t>Phones &amp; Tablets </a:t>
            </a:r>
            <a:r>
              <a:rPr lang="en-US" dirty="0" smtClean="0">
                <a:sym typeface="Wingdings"/>
              </a:rPr>
              <a:t> Handheld</a:t>
            </a:r>
          </a:p>
          <a:p>
            <a:pPr lvl="1"/>
            <a:r>
              <a:rPr lang="en-US" dirty="0" smtClean="0">
                <a:sym typeface="Wingdings"/>
              </a:rPr>
              <a:t>Watches  Wear/</a:t>
            </a:r>
            <a:r>
              <a:rPr lang="en-US" dirty="0" err="1" smtClean="0">
                <a:sym typeface="Wingdings"/>
              </a:rPr>
              <a:t>Wearables</a:t>
            </a:r>
            <a:endParaRPr lang="en-US" dirty="0" smtClean="0"/>
          </a:p>
          <a:p>
            <a:r>
              <a:rPr lang="en-US" dirty="0" smtClean="0"/>
              <a:t>Need a companion handheld app in order to ship in the play store</a:t>
            </a:r>
          </a:p>
          <a:p>
            <a:r>
              <a:rPr lang="en-US" dirty="0" smtClean="0"/>
              <a:t>Wear app is pushed to a Wearable via the bundled APK that they download from the Play Store. </a:t>
            </a:r>
          </a:p>
          <a:p>
            <a:r>
              <a:rPr lang="en-US" dirty="0" smtClean="0"/>
              <a:t>Requires:</a:t>
            </a:r>
          </a:p>
          <a:p>
            <a:pPr lvl="1"/>
            <a:r>
              <a:rPr lang="en-US" dirty="0" smtClean="0"/>
              <a:t>SDK tools v23+</a:t>
            </a:r>
          </a:p>
          <a:p>
            <a:pPr lvl="1"/>
            <a:r>
              <a:rPr lang="en-US" dirty="0" smtClean="0"/>
              <a:t>SDK Android 4.4W.2+</a:t>
            </a:r>
          </a:p>
          <a:p>
            <a:pPr lvl="1"/>
            <a:r>
              <a:rPr lang="en-US" dirty="0" smtClean="0"/>
              <a:t>Latest Google Play services</a:t>
            </a:r>
          </a:p>
          <a:p>
            <a:pPr lvl="1"/>
            <a:r>
              <a:rPr lang="en-US" dirty="0" smtClean="0"/>
              <a:t>Android Wearable or Emulator</a:t>
            </a:r>
          </a:p>
          <a:p>
            <a:r>
              <a:rPr lang="en-US" dirty="0" smtClean="0"/>
              <a:t>Have the handheld do as much heavy lifting as you can for you</a:t>
            </a:r>
          </a:p>
          <a:p>
            <a:pPr lvl="1"/>
            <a:r>
              <a:rPr lang="en-US" dirty="0" smtClean="0"/>
              <a:t>Network I/O</a:t>
            </a:r>
          </a:p>
          <a:p>
            <a:pPr lvl="1"/>
            <a:r>
              <a:rPr lang="en-US" dirty="0" smtClean="0"/>
              <a:t>Data/Image processing</a:t>
            </a:r>
          </a:p>
          <a:p>
            <a:pPr lvl="1"/>
            <a:r>
              <a:rPr lang="en-US" dirty="0" smtClean="0"/>
              <a:t>Getting GPS location</a:t>
            </a:r>
            <a:endParaRPr lang="en-US" dirty="0"/>
          </a:p>
          <a:p>
            <a:pPr lvl="1"/>
            <a:r>
              <a:rPr lang="en-US" dirty="0" smtClean="0"/>
              <a:t>Figure out contexts of when we can alert on the watch</a:t>
            </a:r>
          </a:p>
        </p:txBody>
      </p:sp>
    </p:spTree>
    <p:extLst>
      <p:ext uri="{BB962C8B-B14F-4D97-AF65-F5344CB8AC3E}">
        <p14:creationId xmlns:p14="http://schemas.microsoft.com/office/powerpoint/2010/main" val="9491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Communication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MessageApi</a:t>
            </a:r>
            <a:endParaRPr lang="en-US" dirty="0" smtClean="0"/>
          </a:p>
          <a:p>
            <a:pPr lvl="1"/>
            <a:r>
              <a:rPr lang="en-US" dirty="0" smtClean="0"/>
              <a:t>Small payloads, typically strings</a:t>
            </a:r>
          </a:p>
          <a:p>
            <a:r>
              <a:rPr lang="en-US" dirty="0" err="1" smtClean="0"/>
              <a:t>DataApi</a:t>
            </a:r>
            <a:endParaRPr lang="en-US" dirty="0" smtClean="0"/>
          </a:p>
          <a:p>
            <a:pPr lvl="1"/>
            <a:r>
              <a:rPr lang="en-US" dirty="0" smtClean="0"/>
              <a:t>Large payloads like images, or objects</a:t>
            </a:r>
          </a:p>
          <a:p>
            <a:r>
              <a:rPr lang="en-US" dirty="0" err="1" smtClean="0"/>
              <a:t>WearableListenerService</a:t>
            </a:r>
            <a:endParaRPr lang="en-US" dirty="0" smtClean="0"/>
          </a:p>
          <a:p>
            <a:pPr lvl="1"/>
            <a:r>
              <a:rPr lang="en-US" dirty="0" smtClean="0"/>
              <a:t>Background service that listens for messages or data changes from other devices (nodes)</a:t>
            </a:r>
          </a:p>
          <a:p>
            <a:r>
              <a:rPr lang="en-US" dirty="0" err="1" smtClean="0"/>
              <a:t>DataListener</a:t>
            </a:r>
            <a:endParaRPr lang="en-US" dirty="0" smtClean="0"/>
          </a:p>
          <a:p>
            <a:pPr lvl="1"/>
            <a:r>
              <a:rPr lang="en-US" dirty="0" smtClean="0"/>
              <a:t>Foreground equivalent of the callbacks found in </a:t>
            </a:r>
            <a:r>
              <a:rPr lang="en-US" dirty="0" err="1" smtClean="0"/>
              <a:t>WearableListenerService</a:t>
            </a:r>
            <a:endParaRPr lang="en-US" dirty="0" smtClean="0"/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2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80035" y="1100456"/>
            <a:ext cx="8036953" cy="3189322"/>
          </a:xfrm>
        </p:spPr>
        <p:txBody>
          <a:bodyPr/>
          <a:lstStyle/>
          <a:p>
            <a:r>
              <a:rPr lang="en-US" dirty="0" err="1" smtClean="0"/>
              <a:t>HandheldToWearIntentService</a:t>
            </a:r>
            <a:endParaRPr lang="en-US" dirty="0" smtClean="0"/>
          </a:p>
          <a:p>
            <a:pPr lvl="1"/>
            <a:r>
              <a:rPr lang="en-US" dirty="0" smtClean="0"/>
              <a:t>Background service that we pass our desired data from the handheld to send to the wear</a:t>
            </a:r>
          </a:p>
          <a:p>
            <a:r>
              <a:rPr lang="en-US" dirty="0" err="1"/>
              <a:t>WearToHandheldIntentService</a:t>
            </a:r>
            <a:endParaRPr lang="en-US" dirty="0"/>
          </a:p>
          <a:p>
            <a:pPr lvl="1"/>
            <a:r>
              <a:rPr lang="en-US" dirty="0" smtClean="0"/>
              <a:t>Background service that we pass our desired data from the Wear to send to the handheld</a:t>
            </a:r>
          </a:p>
          <a:p>
            <a:r>
              <a:rPr lang="en-US" dirty="0" err="1" smtClean="0"/>
              <a:t>HandheldListenerService</a:t>
            </a:r>
            <a:endParaRPr lang="en-US" dirty="0" smtClean="0"/>
          </a:p>
          <a:p>
            <a:pPr lvl="1"/>
            <a:r>
              <a:rPr lang="en-US" dirty="0" smtClean="0"/>
              <a:t>Background listener service that receives messages or data API events from the wearable</a:t>
            </a:r>
          </a:p>
          <a:p>
            <a:r>
              <a:rPr lang="en-US" dirty="0" err="1" smtClean="0"/>
              <a:t>WearListenerService</a:t>
            </a:r>
            <a:endParaRPr lang="en-US" dirty="0" smtClean="0"/>
          </a:p>
          <a:p>
            <a:pPr lvl="1"/>
            <a:r>
              <a:rPr lang="en-US" dirty="0" smtClean="0"/>
              <a:t>Background listener service that receives messages or data API events from the handheld </a:t>
            </a:r>
            <a:endParaRPr lang="en-US" dirty="0"/>
          </a:p>
        </p:txBody>
      </p:sp>
      <p:pic>
        <p:nvPicPr>
          <p:cNvPr id="4" name="Picture 3" descr="AppPhone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5" y="4289778"/>
            <a:ext cx="1109292" cy="1947334"/>
          </a:xfrm>
          <a:prstGeom prst="rect">
            <a:avLst/>
          </a:prstGeom>
        </p:spPr>
      </p:pic>
      <p:pic>
        <p:nvPicPr>
          <p:cNvPr id="5" name="Picture 4" descr="NeighborhoodSumm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42" y="4840110"/>
            <a:ext cx="1342713" cy="11415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9327" y="4334694"/>
            <a:ext cx="20953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/>
              <a:t>HandheldToWearIntentService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1989327" y="5927838"/>
            <a:ext cx="17608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/>
              <a:t>HandheldListenerService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6749061" y="4356289"/>
            <a:ext cx="15041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 smtClean="0"/>
              <a:t>WearListenerService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6145061" y="5927838"/>
            <a:ext cx="21081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/>
              <a:t>WearToHandheldIntentService</a:t>
            </a:r>
            <a:endParaRPr lang="en-US" sz="1100" dirty="0"/>
          </a:p>
        </p:txBody>
      </p:sp>
      <p:cxnSp>
        <p:nvCxnSpPr>
          <p:cNvPr id="11" name="Curved Connector 10"/>
          <p:cNvCxnSpPr>
            <a:stCxn id="6" idx="3"/>
            <a:endCxn id="8" idx="1"/>
          </p:cNvCxnSpPr>
          <p:nvPr/>
        </p:nvCxnSpPr>
        <p:spPr>
          <a:xfrm>
            <a:off x="4084697" y="4465499"/>
            <a:ext cx="2664364" cy="215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9" idx="1"/>
            <a:endCxn id="7" idx="3"/>
          </p:cNvCxnSpPr>
          <p:nvPr/>
        </p:nvCxnSpPr>
        <p:spPr>
          <a:xfrm rot="10800000">
            <a:off x="3750153" y="6058643"/>
            <a:ext cx="2394909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Rich Bridged Notifications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We can customize the details to a notification on a wearable more by providing a payload of details from the </a:t>
            </a:r>
            <a:r>
              <a:rPr lang="en-US" dirty="0"/>
              <a:t>H</a:t>
            </a:r>
            <a:r>
              <a:rPr lang="en-US" dirty="0" smtClean="0"/>
              <a:t>andheld app to the Wear app over our communication  model.</a:t>
            </a:r>
          </a:p>
          <a:p>
            <a:r>
              <a:rPr lang="en-US" dirty="0" smtClean="0"/>
              <a:t>We can have a notification open into the wear app and provide them an experience on their Wearable if the information doesn’t require their Handheld.</a:t>
            </a:r>
          </a:p>
          <a:p>
            <a:r>
              <a:rPr lang="en-US" dirty="0" smtClean="0"/>
              <a:t>We can add analytics to notifications interaction on the Wear device.</a:t>
            </a:r>
          </a:p>
        </p:txBody>
      </p:sp>
      <p:pic>
        <p:nvPicPr>
          <p:cNvPr id="5" name="Picture 4" descr="RichNotific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78" y="3787636"/>
            <a:ext cx="2580611" cy="2194064"/>
          </a:xfrm>
          <a:prstGeom prst="rect">
            <a:avLst/>
          </a:prstGeom>
        </p:spPr>
      </p:pic>
      <p:pic>
        <p:nvPicPr>
          <p:cNvPr id="6" name="Picture 5" descr="HD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94" y="3787636"/>
            <a:ext cx="2580611" cy="2194064"/>
          </a:xfrm>
          <a:prstGeom prst="rect">
            <a:avLst/>
          </a:prstGeom>
        </p:spPr>
      </p:pic>
      <p:pic>
        <p:nvPicPr>
          <p:cNvPr id="7" name="Picture 6" descr="RichNotification1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1" y="3787636"/>
            <a:ext cx="2580610" cy="2194064"/>
          </a:xfrm>
          <a:prstGeom prst="rect">
            <a:avLst/>
          </a:prstGeom>
        </p:spPr>
      </p:pic>
      <p:pic>
        <p:nvPicPr>
          <p:cNvPr id="8" name="Picture 7" descr="HDPAction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76" y="3787636"/>
            <a:ext cx="2580612" cy="21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Ambient Mode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Keep your app visible, but preserve battery power.</a:t>
            </a:r>
          </a:p>
          <a:p>
            <a:r>
              <a:rPr lang="en-US" dirty="0" smtClean="0"/>
              <a:t>You can set up whatever data you want to display</a:t>
            </a:r>
          </a:p>
          <a:p>
            <a:r>
              <a:rPr lang="en-US" dirty="0" smtClean="0"/>
              <a:t>Our V1, we display the neighborhood summary in case you leave the app on and move into another neighborhood.</a:t>
            </a:r>
          </a:p>
          <a:p>
            <a:r>
              <a:rPr lang="en-US" dirty="0" smtClean="0"/>
              <a:t>Activities where you want to do some sort of low power display or messaging need to extend </a:t>
            </a:r>
            <a:r>
              <a:rPr lang="en-US" dirty="0" err="1" smtClean="0"/>
              <a:t>WearableActivity</a:t>
            </a:r>
            <a:endParaRPr lang="en-US" dirty="0" smtClean="0"/>
          </a:p>
          <a:p>
            <a:r>
              <a:rPr lang="en-US" dirty="0" smtClean="0"/>
              <a:t>Implement: </a:t>
            </a:r>
          </a:p>
          <a:p>
            <a:pPr marL="228600" lvl="1" indent="0">
              <a:buNone/>
            </a:pP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onEnterAmbient( Bundle </a:t>
            </a:r>
            <a:r>
              <a:rPr lang="en-US" dirty="0" err="1">
                <a:latin typeface="Courier"/>
                <a:cs typeface="Courier"/>
              </a:rPr>
              <a:t>ambientDetails</a:t>
            </a:r>
            <a:r>
              <a:rPr lang="en-US" dirty="0">
                <a:latin typeface="Courier"/>
                <a:cs typeface="Courier"/>
              </a:rPr>
              <a:t> 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onUpdateAmbient()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onExitAmbient()</a:t>
            </a:r>
            <a:br>
              <a:rPr lang="en-US" dirty="0">
                <a:latin typeface="Courier"/>
                <a:cs typeface="Courier"/>
              </a:rPr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Amb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19" y="4071929"/>
            <a:ext cx="2308969" cy="196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0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Gotchas &amp; Tips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Documents are always changing, as well as their API.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400" dirty="0" err="1" smtClean="0">
                <a:latin typeface="Courier"/>
                <a:cs typeface="Courier"/>
              </a:rPr>
              <a:t>CardFragment</a:t>
            </a:r>
            <a:r>
              <a:rPr lang="en-US" dirty="0" smtClean="0"/>
              <a:t> isn’t actually scrollable. We had to use a </a:t>
            </a:r>
            <a:r>
              <a:rPr lang="en-US" sz="1400" dirty="0" err="1" smtClean="0">
                <a:latin typeface="Courier"/>
                <a:cs typeface="Courier"/>
              </a:rPr>
              <a:t>GridViewPager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dirty="0" smtClean="0"/>
              <a:t>and have a </a:t>
            </a:r>
            <a:r>
              <a:rPr lang="en-US" sz="1400" dirty="0" err="1" smtClean="0">
                <a:latin typeface="Courier"/>
                <a:cs typeface="Courier"/>
              </a:rPr>
              <a:t>FragmentGridPagerAdapter</a:t>
            </a:r>
            <a:r>
              <a:rPr lang="en-US" sz="1400" dirty="0" smtClean="0"/>
              <a:t> </a:t>
            </a:r>
            <a:r>
              <a:rPr lang="en-US" dirty="0" smtClean="0"/>
              <a:t>provide the </a:t>
            </a:r>
            <a:r>
              <a:rPr lang="en-US" sz="1400" dirty="0" err="1" smtClean="0">
                <a:latin typeface="Courier"/>
                <a:cs typeface="Courier"/>
              </a:rPr>
              <a:t>CardFragment</a:t>
            </a:r>
            <a:r>
              <a:rPr lang="en-US" sz="1400" dirty="0" smtClean="0"/>
              <a:t> </a:t>
            </a:r>
            <a:r>
              <a:rPr lang="en-US" dirty="0" smtClean="0"/>
              <a:t>in order to get the card to scroll. .</a:t>
            </a:r>
          </a:p>
          <a:p>
            <a:r>
              <a:rPr lang="en-US" dirty="0" err="1" smtClean="0"/>
              <a:t>BoxInsetLayout</a:t>
            </a:r>
            <a:r>
              <a:rPr lang="en-US" dirty="0" smtClean="0"/>
              <a:t> doesn’t work unless you use </a:t>
            </a:r>
            <a:r>
              <a:rPr lang="en-US" dirty="0" err="1" smtClean="0"/>
              <a:t>Theme.DeviceDefault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Wear App must inherit from Theme.DeviceDefault in order to distinguish between the round and </a:t>
            </a:r>
            <a:r>
              <a:rPr lang="en-US" dirty="0" smtClean="0"/>
              <a:t>square </a:t>
            </a:r>
            <a:r>
              <a:rPr lang="en-US" dirty="0"/>
              <a:t>devices.  This includes the WatchViewStub, but also some default sizing/styling that happens for things </a:t>
            </a:r>
            <a:r>
              <a:rPr lang="en-US" dirty="0" smtClean="0"/>
              <a:t>like </a:t>
            </a:r>
            <a:r>
              <a:rPr lang="en-US" dirty="0"/>
              <a:t>CardFragments and </a:t>
            </a:r>
            <a:r>
              <a:rPr lang="en-US" dirty="0" err="1"/>
              <a:t>CardViews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FreezableUtils.freezeIterable</a:t>
            </a:r>
            <a:r>
              <a:rPr lang="en-US" dirty="0" smtClean="0"/>
              <a:t> ( </a:t>
            </a:r>
            <a:r>
              <a:rPr lang="en-US" dirty="0" err="1" smtClean="0"/>
              <a:t>dataEvents</a:t>
            </a:r>
            <a:r>
              <a:rPr lang="en-US" dirty="0" smtClean="0"/>
              <a:t> );</a:t>
            </a:r>
          </a:p>
          <a:p>
            <a:r>
              <a:rPr lang="en-US" dirty="0" smtClean="0"/>
              <a:t>If using an emulator, just make an alias </a:t>
            </a:r>
            <a:r>
              <a:rPr lang="en-US" dirty="0"/>
              <a:t>for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cs typeface="Courier"/>
              </a:rPr>
              <a:t>adb</a:t>
            </a:r>
            <a:r>
              <a:rPr lang="en-US" sz="1400" dirty="0">
                <a:solidFill>
                  <a:schemeClr val="accent1"/>
                </a:solidFill>
                <a:latin typeface="Courier"/>
                <a:cs typeface="Courier"/>
              </a:rPr>
              <a:t> -d forward tcp:5601 tcp:5601</a:t>
            </a:r>
            <a:endParaRPr lang="en-US" dirty="0" smtClean="0">
              <a:solidFill>
                <a:schemeClr val="accent1"/>
              </a:solidFill>
              <a:latin typeface="Courier"/>
              <a:cs typeface="Courier"/>
            </a:endParaRPr>
          </a:p>
          <a:p>
            <a:r>
              <a:rPr lang="en-US" dirty="0" smtClean="0"/>
              <a:t>F7 puts an Wearable Emulator into Ambient Mode</a:t>
            </a:r>
          </a:p>
          <a:p>
            <a:endParaRPr lang="en-US" dirty="0"/>
          </a:p>
        </p:txBody>
      </p:sp>
      <p:pic>
        <p:nvPicPr>
          <p:cNvPr id="4" name="Picture 3" descr="Screen Shot 2015-08-10 at 3.31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4" y="1425597"/>
            <a:ext cx="7475253" cy="96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Zillow’s </a:t>
            </a:r>
            <a:r>
              <a:rPr lang="en-US" dirty="0"/>
              <a:t>Android Real Estate app is 5 Years Old! -– We released version 1.0 of </a:t>
            </a:r>
            <a:r>
              <a:rPr lang="en-US" dirty="0" smtClean="0"/>
              <a:t>the app </a:t>
            </a:r>
            <a:r>
              <a:rPr lang="en-US" dirty="0"/>
              <a:t>in March 2010</a:t>
            </a:r>
          </a:p>
          <a:p>
            <a:r>
              <a:rPr lang="en-US" dirty="0"/>
              <a:t>Nearly 2/3 Zillow’s usage is on a mobile device; more than 70% on </a:t>
            </a:r>
            <a:r>
              <a:rPr lang="en-US" dirty="0" smtClean="0"/>
              <a:t>weekends</a:t>
            </a:r>
            <a:endParaRPr lang="en-US" dirty="0"/>
          </a:p>
          <a:p>
            <a:r>
              <a:rPr lang="en-US" dirty="0"/>
              <a:t>In June, 500M homes were viewed on Zillow mobile web/</a:t>
            </a:r>
            <a:r>
              <a:rPr lang="en-US" dirty="0" smtClean="0"/>
              <a:t>apps</a:t>
            </a:r>
            <a:r>
              <a:rPr lang="en-US" dirty="0"/>
              <a:t> </a:t>
            </a:r>
            <a:r>
              <a:rPr lang="en-US" dirty="0" smtClean="0"/>
              <a:t>(218 </a:t>
            </a:r>
            <a:r>
              <a:rPr lang="en-US" dirty="0"/>
              <a:t>homes/</a:t>
            </a:r>
            <a:r>
              <a:rPr lang="en-US" dirty="0" smtClean="0"/>
              <a:t>second)</a:t>
            </a:r>
            <a:endParaRPr lang="en-US" dirty="0"/>
          </a:p>
          <a:p>
            <a:r>
              <a:rPr lang="en-US" dirty="0"/>
              <a:t>Android is more than just phones now: tablets, Google Glass, watches, TV, </a:t>
            </a:r>
            <a:r>
              <a:rPr lang="en-US" dirty="0" smtClean="0"/>
              <a:t>auto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05" y="347552"/>
            <a:ext cx="3703331" cy="302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36" y="3495040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0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More…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Steve Perrin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6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 Indexing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Making your app content available in Google Search results</a:t>
            </a:r>
          </a:p>
          <a:p>
            <a:r>
              <a:rPr lang="en-US" dirty="0" smtClean="0"/>
              <a:t>App support for deep links to search results and detail pages</a:t>
            </a:r>
          </a:p>
          <a:p>
            <a:r>
              <a:rPr lang="en-US" dirty="0" smtClean="0"/>
              <a:t>Alt links on corresponding desktop/mobile web pages</a:t>
            </a:r>
          </a:p>
          <a:p>
            <a:r>
              <a:rPr lang="en-US" dirty="0" smtClean="0"/>
              <a:t>Google Mobile Bot indexes app links and shows button to install/open app</a:t>
            </a:r>
          </a:p>
          <a:p>
            <a:pPr marL="0" indent="0">
              <a:buNone/>
            </a:pPr>
            <a:endParaRPr lang="en-US" dirty="0" smtClean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1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&lt;</a:t>
            </a:r>
            <a:r>
              <a:rPr lang="en-US" sz="1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link </a:t>
            </a:r>
            <a:r>
              <a:rPr lang="en-US" sz="1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rel</a:t>
            </a:r>
            <a:r>
              <a:rPr lang="en-US" sz="1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="alternate" </a:t>
            </a:r>
            <a:r>
              <a:rPr lang="en-US" sz="1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href</a:t>
            </a:r>
            <a:r>
              <a:rPr lang="en-US" sz="1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="android-app://</a:t>
            </a:r>
            <a:r>
              <a:rPr lang="en-US" sz="1400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com.zillow.android.zillowmap</a:t>
            </a:r>
            <a:r>
              <a:rPr lang="en-US" sz="1400" dirty="0">
                <a:latin typeface="Courier"/>
                <a:cs typeface="Courier"/>
              </a:rPr>
              <a:t>/http/</a:t>
            </a:r>
            <a:r>
              <a:rPr lang="en-US" sz="1400" dirty="0" err="1">
                <a:latin typeface="Courier"/>
                <a:cs typeface="Courier"/>
              </a:rPr>
              <a:t>www.zillow.com</a:t>
            </a:r>
            <a:r>
              <a:rPr lang="en-US" sz="1400" dirty="0">
                <a:latin typeface="Courier"/>
                <a:cs typeface="Courier"/>
              </a:rPr>
              <a:t>/</a:t>
            </a:r>
            <a:r>
              <a:rPr lang="en-US" sz="1400" dirty="0" err="1">
                <a:latin typeface="Courier"/>
                <a:cs typeface="Courier"/>
              </a:rPr>
              <a:t>homedetails</a:t>
            </a:r>
            <a:r>
              <a:rPr lang="en-US" sz="1400" dirty="0">
                <a:latin typeface="Courier"/>
                <a:cs typeface="Courier"/>
              </a:rPr>
              <a:t>/3517-43rd-Ave-NE-Seattle-WA-98105/48928897_zpid"&gt;&lt;/link&gt;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702" y="468922"/>
            <a:ext cx="3205067" cy="56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Google Now Cards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Surfacing your app’s content in Google Now</a:t>
            </a:r>
          </a:p>
          <a:p>
            <a:r>
              <a:rPr lang="en-US" dirty="0" smtClean="0"/>
              <a:t>Users receive new </a:t>
            </a:r>
            <a:r>
              <a:rPr lang="en-US" dirty="0"/>
              <a:t>listings and updates to homes </a:t>
            </a:r>
            <a:r>
              <a:rPr lang="en-US" dirty="0" smtClean="0"/>
              <a:t>based </a:t>
            </a:r>
            <a:r>
              <a:rPr lang="en-US" dirty="0"/>
              <a:t>on their </a:t>
            </a:r>
            <a:r>
              <a:rPr lang="en-US" dirty="0" smtClean="0"/>
              <a:t>saved searches and favorites</a:t>
            </a:r>
          </a:p>
          <a:p>
            <a:r>
              <a:rPr lang="en-US" dirty="0" smtClean="0"/>
              <a:t>Click on the Google Now card to open full home details in Zillow Android app</a:t>
            </a:r>
          </a:p>
          <a:p>
            <a:r>
              <a:rPr lang="en-US" dirty="0" smtClean="0"/>
              <a:t>When user logs into app, get a Google Now token</a:t>
            </a:r>
          </a:p>
          <a:p>
            <a:r>
              <a:rPr lang="en-US" dirty="0" smtClean="0"/>
              <a:t>Zillow server pushes cards to Google on new/updated homes match users searches or favorites.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74" y="1100456"/>
            <a:ext cx="3441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Multidex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Dalvik</a:t>
            </a:r>
            <a:r>
              <a:rPr lang="en-US" dirty="0" smtClean="0"/>
              <a:t> Executable (DEX) 64K method limit</a:t>
            </a:r>
          </a:p>
          <a:p>
            <a:r>
              <a:rPr lang="en-US" dirty="0" smtClean="0"/>
              <a:t>Avoiding use of large libraries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ProGuard</a:t>
            </a:r>
            <a:r>
              <a:rPr lang="en-US" dirty="0" smtClean="0"/>
              <a:t> to remove unreferenced methods</a:t>
            </a:r>
          </a:p>
          <a:p>
            <a:r>
              <a:rPr lang="en-US" dirty="0" smtClean="0"/>
              <a:t>Android 5.0 uses ART runtime with native </a:t>
            </a:r>
            <a:r>
              <a:rPr lang="en-US" dirty="0" err="1" smtClean="0"/>
              <a:t>multidex</a:t>
            </a:r>
            <a:endParaRPr lang="en-US" dirty="0"/>
          </a:p>
          <a:p>
            <a:r>
              <a:rPr lang="en-US" dirty="0"/>
              <a:t>Android 4.x still 40% of our users</a:t>
            </a:r>
          </a:p>
          <a:p>
            <a:r>
              <a:rPr lang="en-US" dirty="0" err="1" smtClean="0"/>
              <a:t>Multidex</a:t>
            </a:r>
            <a:r>
              <a:rPr lang="en-US" dirty="0" smtClean="0"/>
              <a:t> support with Android SDK Build Tools 21.1</a:t>
            </a:r>
          </a:p>
          <a:p>
            <a:pPr lvl="1"/>
            <a:r>
              <a:rPr lang="en-US" dirty="0" smtClean="0"/>
              <a:t>Enable </a:t>
            </a:r>
            <a:r>
              <a:rPr lang="en-US" dirty="0" err="1" smtClean="0"/>
              <a:t>multidex</a:t>
            </a:r>
            <a:r>
              <a:rPr lang="en-US" dirty="0" smtClean="0"/>
              <a:t> in </a:t>
            </a:r>
            <a:r>
              <a:rPr lang="en-US" dirty="0" err="1" smtClean="0"/>
              <a:t>build.gradle</a:t>
            </a:r>
            <a:endParaRPr lang="en-US" dirty="0" smtClean="0"/>
          </a:p>
          <a:p>
            <a:pPr lvl="1"/>
            <a:r>
              <a:rPr lang="en-US" dirty="0" smtClean="0"/>
              <a:t>Inherit from </a:t>
            </a:r>
            <a:r>
              <a:rPr lang="en-US" dirty="0" err="1" smtClean="0"/>
              <a:t>MultiDexApplication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latin typeface="Courier"/>
                <a:cs typeface="Courier"/>
              </a:rPr>
              <a:t>dependencies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smtClean="0">
                <a:latin typeface="Courier"/>
                <a:cs typeface="Courier"/>
              </a:rPr>
              <a:t> compile </a:t>
            </a:r>
            <a:r>
              <a:rPr lang="en-US" sz="1000" dirty="0">
                <a:latin typeface="Courier"/>
                <a:cs typeface="Courier"/>
              </a:rPr>
              <a:t>"com.android.support:multidex:</a:t>
            </a:r>
            <a:r>
              <a:rPr lang="en-US" sz="1000" dirty="0" smtClean="0">
                <a:latin typeface="Courier"/>
                <a:cs typeface="Courier"/>
              </a:rPr>
              <a:t>1.0.0”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latin typeface="Courier"/>
                <a:cs typeface="Courier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latin typeface="Courier"/>
                <a:cs typeface="Courier"/>
              </a:rPr>
              <a:t>android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latin typeface="Courier"/>
                <a:cs typeface="Courier"/>
              </a:rPr>
              <a:t>  </a:t>
            </a:r>
            <a:r>
              <a:rPr lang="en-US" sz="1000" dirty="0" err="1" smtClean="0">
                <a:latin typeface="Courier"/>
                <a:cs typeface="Courier"/>
              </a:rPr>
              <a:t>buildTypes</a:t>
            </a:r>
            <a:r>
              <a:rPr lang="en-US" sz="1000" dirty="0" smtClean="0">
                <a:latin typeface="Courier"/>
                <a:cs typeface="Courier"/>
              </a:rPr>
              <a:t>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smtClean="0">
                <a:latin typeface="Courier"/>
                <a:cs typeface="Courier"/>
              </a:rPr>
              <a:t>   all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latin typeface="Courier"/>
                <a:cs typeface="Courier"/>
              </a:rPr>
              <a:t>      </a:t>
            </a:r>
            <a:r>
              <a:rPr lang="en-US" sz="1000" dirty="0" err="1" smtClean="0">
                <a:latin typeface="Courier"/>
                <a:cs typeface="Courier"/>
              </a:rPr>
              <a:t>minifyEnabled</a:t>
            </a:r>
            <a:r>
              <a:rPr lang="en-US" sz="1000" dirty="0" smtClean="0">
                <a:latin typeface="Courier"/>
                <a:cs typeface="Courier"/>
              </a:rPr>
              <a:t> </a:t>
            </a:r>
            <a:r>
              <a:rPr lang="en-US" sz="1000" dirty="0">
                <a:latin typeface="Courier"/>
                <a:cs typeface="Courier"/>
              </a:rPr>
              <a:t>true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latin typeface="Courier"/>
                <a:cs typeface="Courier"/>
              </a:rPr>
              <a:t>      </a:t>
            </a:r>
            <a:r>
              <a:rPr lang="en-US" sz="1000" dirty="0" err="1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multiDexEnabled</a:t>
            </a:r>
            <a:r>
              <a:rPr lang="en-US" sz="10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 </a:t>
            </a:r>
            <a:r>
              <a:rPr lang="en-US" sz="1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urier"/>
                <a:cs typeface="Courier"/>
              </a:rPr>
              <a:t>true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latin typeface="Courier"/>
                <a:cs typeface="Courier"/>
              </a:rPr>
              <a:t>      </a:t>
            </a:r>
            <a:r>
              <a:rPr lang="en-US" sz="1000" dirty="0" err="1" smtClean="0">
                <a:latin typeface="Courier"/>
                <a:cs typeface="Courier"/>
              </a:rPr>
              <a:t>proguardFiles</a:t>
            </a: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err="1" smtClean="0">
                <a:latin typeface="Courier"/>
                <a:cs typeface="Courier"/>
              </a:rPr>
              <a:t>getDefaultProguardFile</a:t>
            </a:r>
            <a:r>
              <a:rPr lang="en-US" sz="1000" dirty="0" smtClean="0">
                <a:latin typeface="Courier"/>
                <a:cs typeface="Courier"/>
              </a:rPr>
              <a:t>('</a:t>
            </a:r>
            <a:r>
              <a:rPr lang="en-US" sz="1000" dirty="0" err="1">
                <a:latin typeface="Courier"/>
                <a:cs typeface="Courier"/>
              </a:rPr>
              <a:t>proguard-android.txt</a:t>
            </a:r>
            <a:r>
              <a:rPr lang="en-US" sz="1000" dirty="0">
                <a:latin typeface="Courier"/>
                <a:cs typeface="Courier"/>
              </a:rPr>
              <a:t>'), '</a:t>
            </a:r>
            <a:r>
              <a:rPr lang="en-US" sz="1000" dirty="0" err="1">
                <a:latin typeface="Courier"/>
                <a:cs typeface="Courier"/>
              </a:rPr>
              <a:t>proguard-project.txt</a:t>
            </a:r>
            <a:r>
              <a:rPr lang="en-US" sz="1000" dirty="0">
                <a:latin typeface="Courier"/>
                <a:cs typeface="Courier"/>
              </a:rPr>
              <a:t>'</a:t>
            </a:r>
            <a:endParaRPr lang="en-US" sz="1000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smtClean="0">
                <a:latin typeface="Courier"/>
                <a:cs typeface="Courier"/>
              </a:rPr>
              <a:t>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smtClean="0">
                <a:latin typeface="Courier"/>
                <a:cs typeface="Courier"/>
              </a:rPr>
              <a:t>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r>
              <a:rPr lang="en-US" dirty="0" smtClean="0"/>
              <a:t> Templates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Updating your app without releasing a new APK</a:t>
            </a:r>
          </a:p>
          <a:p>
            <a:r>
              <a:rPr lang="en-US" dirty="0" smtClean="0"/>
              <a:t>Zillow Home Details Page (HDP) has frequent updates</a:t>
            </a:r>
          </a:p>
          <a:p>
            <a:r>
              <a:rPr lang="en-US" dirty="0" smtClean="0"/>
              <a:t>Front-end developers HTML/CSS/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Sharing between desktop, mobile web, mobile apps (Android and </a:t>
            </a:r>
            <a:r>
              <a:rPr lang="en-US" dirty="0" err="1" smtClean="0"/>
              <a:t>iOS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Native/</a:t>
            </a:r>
            <a:r>
              <a:rPr lang="en-US" dirty="0" err="1" smtClean="0"/>
              <a:t>WebView</a:t>
            </a:r>
            <a:r>
              <a:rPr lang="en-US" dirty="0" smtClean="0"/>
              <a:t> hybrid approach</a:t>
            </a:r>
          </a:p>
          <a:p>
            <a:r>
              <a:rPr lang="en-US" dirty="0" smtClean="0"/>
              <a:t>Mustache template/resource 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041" y="404246"/>
            <a:ext cx="3167322" cy="56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6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Staged Rollout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Google Play staged rollout to 5%</a:t>
            </a:r>
          </a:p>
          <a:p>
            <a:r>
              <a:rPr lang="en-US" dirty="0" smtClean="0"/>
              <a:t>Check </a:t>
            </a:r>
            <a:r>
              <a:rPr lang="en-US" dirty="0" err="1" smtClean="0"/>
              <a:t>Crashlytics</a:t>
            </a:r>
            <a:r>
              <a:rPr lang="en-US" dirty="0"/>
              <a:t> </a:t>
            </a:r>
            <a:r>
              <a:rPr lang="en-US" dirty="0" smtClean="0"/>
              <a:t>for any crash reports</a:t>
            </a:r>
          </a:p>
          <a:p>
            <a:r>
              <a:rPr lang="en-US" dirty="0" smtClean="0"/>
              <a:t>Check reviews/ratings on Google Play</a:t>
            </a:r>
          </a:p>
          <a:p>
            <a:r>
              <a:rPr lang="en-US" dirty="0" smtClean="0"/>
              <a:t>Fix any issues and increase rollout percentage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02" y="3117392"/>
            <a:ext cx="4380498" cy="3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Android 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Biggest issue we’re going to face: PERMISSIONS</a:t>
            </a:r>
          </a:p>
          <a:p>
            <a:r>
              <a:rPr lang="en-US" dirty="0" smtClean="0"/>
              <a:t>New Model</a:t>
            </a:r>
          </a:p>
          <a:p>
            <a:pPr lvl="1"/>
            <a:r>
              <a:rPr lang="en-US" dirty="0" smtClean="0"/>
              <a:t>[Apps targeting Android M asked at the time they will use a permission if they have access]</a:t>
            </a:r>
          </a:p>
          <a:p>
            <a:pPr lvl="1"/>
            <a:r>
              <a:rPr lang="en-US" dirty="0" smtClean="0"/>
              <a:t>Apps targeting older versions of Android will still have the install time request of permissions</a:t>
            </a:r>
          </a:p>
          <a:p>
            <a:r>
              <a:rPr lang="en-US" dirty="0" smtClean="0"/>
              <a:t>This means we need to update :</a:t>
            </a:r>
          </a:p>
          <a:p>
            <a:pPr lvl="1"/>
            <a:r>
              <a:rPr lang="en-US" dirty="0" smtClean="0"/>
              <a:t>the UX to ask for permissions</a:t>
            </a:r>
          </a:p>
          <a:p>
            <a:pPr lvl="1"/>
            <a:r>
              <a:rPr lang="en-US" dirty="0" smtClean="0"/>
              <a:t>the UX to handle denial</a:t>
            </a:r>
          </a:p>
          <a:p>
            <a:pPr lvl="1"/>
            <a:r>
              <a:rPr lang="en-US" dirty="0" smtClean="0"/>
              <a:t>the UX to explain why we need a permission</a:t>
            </a:r>
          </a:p>
          <a:p>
            <a:pPr lvl="1"/>
            <a:r>
              <a:rPr lang="en-US" dirty="0" smtClean="0"/>
              <a:t>the UI to reflect immediately the use of the permission</a:t>
            </a:r>
            <a:endParaRPr lang="en-US" dirty="0"/>
          </a:p>
          <a:p>
            <a:r>
              <a:rPr lang="en-US" dirty="0" smtClean="0"/>
              <a:t>Worth noting: even if you don’t target Android M, users on M can reject permissions from the device’s settings screen for the app and that will lead to a Permissions exception.</a:t>
            </a:r>
          </a:p>
        </p:txBody>
      </p:sp>
    </p:spTree>
    <p:extLst>
      <p:ext uri="{BB962C8B-B14F-4D97-AF65-F5344CB8AC3E}">
        <p14:creationId xmlns:p14="http://schemas.microsoft.com/office/powerpoint/2010/main" val="15357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64280" y="4246479"/>
            <a:ext cx="5152708" cy="938678"/>
          </a:xfrm>
        </p:spPr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 smtClean="0"/>
              <a:t>Steve Perrin </a:t>
            </a:r>
            <a:r>
              <a:rPr lang="en-US" dirty="0" smtClean="0">
                <a:hlinkClick r:id="rId3"/>
              </a:rPr>
              <a:t>stevep@zillow.com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Steven Kwan </a:t>
            </a:r>
            <a:r>
              <a:rPr lang="en-US" dirty="0" smtClean="0">
                <a:hlinkClick r:id="rId4"/>
              </a:rPr>
              <a:t>stevenk@zillow.com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/>
              <a:t>Sumiran</a:t>
            </a:r>
            <a:r>
              <a:rPr lang="en-US" dirty="0" smtClean="0"/>
              <a:t> </a:t>
            </a:r>
            <a:r>
              <a:rPr lang="en-US" dirty="0" err="1" smtClean="0"/>
              <a:t>Pradhan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sumiranp@zillow.com</a:t>
            </a: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1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64280" y="4246479"/>
            <a:ext cx="5152708" cy="938678"/>
          </a:xfrm>
        </p:spPr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 smtClean="0"/>
              <a:t>Steve Perrin </a:t>
            </a:r>
            <a:r>
              <a:rPr lang="en-US" dirty="0" smtClean="0">
                <a:hlinkClick r:id="rId3"/>
              </a:rPr>
              <a:t>stevep@zillow.com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Steven Kwan </a:t>
            </a:r>
            <a:r>
              <a:rPr lang="en-US" dirty="0" smtClean="0">
                <a:hlinkClick r:id="rId4"/>
              </a:rPr>
              <a:t>stevenk@zillow.com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/>
              <a:t>Sumiran</a:t>
            </a:r>
            <a:r>
              <a:rPr lang="en-US" dirty="0" smtClean="0"/>
              <a:t> </a:t>
            </a:r>
            <a:r>
              <a:rPr lang="en-US" dirty="0" err="1" smtClean="0"/>
              <a:t>Pradhan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sumiranp@zillow.com</a:t>
            </a: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58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24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Android 5.0 “Lollipop” – Material Design UI updates</a:t>
            </a:r>
          </a:p>
          <a:p>
            <a:r>
              <a:rPr lang="en-US" dirty="0" smtClean="0"/>
              <a:t>Android Wear </a:t>
            </a:r>
            <a:r>
              <a:rPr lang="en-US" dirty="0"/>
              <a:t>– </a:t>
            </a:r>
            <a:r>
              <a:rPr lang="en-US" dirty="0" smtClean="0"/>
              <a:t>Bridged notifications and watch app</a:t>
            </a:r>
          </a:p>
          <a:p>
            <a:r>
              <a:rPr lang="en-US" dirty="0" smtClean="0"/>
              <a:t>App Indexing </a:t>
            </a:r>
            <a:r>
              <a:rPr lang="en-US" dirty="0"/>
              <a:t>– </a:t>
            </a:r>
            <a:r>
              <a:rPr lang="en-US" dirty="0" smtClean="0"/>
              <a:t>Link into your app from Google Search results</a:t>
            </a:r>
          </a:p>
          <a:p>
            <a:r>
              <a:rPr lang="en-US" dirty="0" smtClean="0"/>
              <a:t>Google Now Cards </a:t>
            </a:r>
            <a:r>
              <a:rPr lang="en-US" dirty="0"/>
              <a:t>– </a:t>
            </a:r>
            <a:r>
              <a:rPr lang="en-US" dirty="0" smtClean="0"/>
              <a:t>Surfacing your content in Google Now!</a:t>
            </a:r>
          </a:p>
          <a:p>
            <a:r>
              <a:rPr lang="en-US" dirty="0" err="1" smtClean="0"/>
              <a:t>Multidex</a:t>
            </a:r>
            <a:r>
              <a:rPr lang="en-US" dirty="0" smtClean="0"/>
              <a:t> – Beyond the 64K method limit</a:t>
            </a:r>
          </a:p>
          <a:p>
            <a:r>
              <a:rPr lang="en-US" dirty="0" err="1" smtClean="0"/>
              <a:t>WebView</a:t>
            </a:r>
            <a:r>
              <a:rPr lang="en-US" dirty="0" smtClean="0"/>
              <a:t> Templates </a:t>
            </a:r>
            <a:r>
              <a:rPr lang="en-US" dirty="0"/>
              <a:t>– </a:t>
            </a:r>
            <a:r>
              <a:rPr lang="en-US" dirty="0" smtClean="0"/>
              <a:t>Updating your app without a Google Play release</a:t>
            </a:r>
          </a:p>
          <a:p>
            <a:r>
              <a:rPr lang="en-US" dirty="0" smtClean="0"/>
              <a:t>Staged Rollout – Google Play incremental rollout </a:t>
            </a:r>
          </a:p>
          <a:p>
            <a:r>
              <a:rPr lang="en-US" dirty="0" smtClean="0"/>
              <a:t>Android “M” Preview </a:t>
            </a:r>
            <a:r>
              <a:rPr lang="en-US" dirty="0"/>
              <a:t>– </a:t>
            </a:r>
            <a:r>
              <a:rPr lang="en-US" dirty="0" smtClean="0"/>
              <a:t>Updated permission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1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r>
              <a:rPr lang="en-US" baseline="0" dirty="0" smtClean="0"/>
              <a:t> Lollipop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Sumiran</a:t>
            </a:r>
            <a:r>
              <a:rPr lang="en-US" dirty="0" smtClean="0"/>
              <a:t> </a:t>
            </a:r>
            <a:r>
              <a:rPr lang="en-US" dirty="0" err="1" smtClean="0"/>
              <a:t>Pradhan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Theming &amp; Styling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Our application theme extends </a:t>
            </a:r>
            <a:r>
              <a:rPr lang="en-US" dirty="0" err="1" smtClean="0"/>
              <a:t>Theme.AppCompat.Light.NoActionBar</a:t>
            </a:r>
            <a:endParaRPr lang="en-US" dirty="0" smtClean="0"/>
          </a:p>
          <a:p>
            <a:pPr lvl="1"/>
            <a:r>
              <a:rPr lang="en-US" dirty="0">
                <a:latin typeface="Courier"/>
                <a:cs typeface="Courier"/>
              </a:rPr>
              <a:t>&lt;item name="colorAccent"</a:t>
            </a:r>
            <a:r>
              <a:rPr lang="en-US" dirty="0" smtClean="0">
                <a:latin typeface="Courier"/>
                <a:cs typeface="Courier"/>
              </a:rPr>
              <a:t>&gt;</a:t>
            </a:r>
            <a:r>
              <a:rPr lang="en-US" dirty="0">
                <a:latin typeface="Courier"/>
                <a:cs typeface="Courier"/>
              </a:rPr>
              <a:t>Zillow Blue color</a:t>
            </a:r>
            <a:r>
              <a:rPr lang="en-US" dirty="0" smtClean="0">
                <a:latin typeface="Courier"/>
                <a:cs typeface="Courier"/>
              </a:rPr>
              <a:t>&lt;</a:t>
            </a:r>
            <a:r>
              <a:rPr lang="en-US" dirty="0">
                <a:latin typeface="Courier"/>
                <a:cs typeface="Courier"/>
              </a:rPr>
              <a:t>/item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&lt;</a:t>
            </a:r>
            <a:r>
              <a:rPr lang="en-US" dirty="0">
                <a:latin typeface="Courier"/>
                <a:cs typeface="Courier"/>
              </a:rPr>
              <a:t>item name="colorPrimary"&gt;@color/white&lt;/item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&lt;</a:t>
            </a:r>
            <a:r>
              <a:rPr lang="en-US" dirty="0">
                <a:latin typeface="Courier"/>
                <a:cs typeface="Courier"/>
              </a:rPr>
              <a:t>item name="colorPrimaryDark"</a:t>
            </a:r>
            <a:r>
              <a:rPr lang="en-US" dirty="0" smtClean="0">
                <a:latin typeface="Courier"/>
                <a:cs typeface="Courier"/>
              </a:rPr>
              <a:t>&gt;Zillow Blue color&lt;</a:t>
            </a:r>
            <a:r>
              <a:rPr lang="en-US" dirty="0">
                <a:latin typeface="Courier"/>
                <a:cs typeface="Courier"/>
              </a:rPr>
              <a:t>/item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r>
              <a:rPr lang="en-US" dirty="0"/>
              <a:t>Transparent Status Bar </a:t>
            </a:r>
            <a:r>
              <a:rPr lang="en-US" dirty="0" smtClean="0"/>
              <a:t>     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window.setFlags</a:t>
            </a:r>
            <a:r>
              <a:rPr lang="en-US" dirty="0">
                <a:latin typeface="Courier"/>
                <a:cs typeface="Courier"/>
              </a:rPr>
              <a:t>( </a:t>
            </a:r>
            <a:r>
              <a:rPr lang="en-US" dirty="0" err="1">
                <a:latin typeface="Courier"/>
                <a:cs typeface="Courier"/>
              </a:rPr>
              <a:t>WindowManager.LayoutParams.</a:t>
            </a:r>
            <a:r>
              <a:rPr lang="en-US" i="1" dirty="0" err="1">
                <a:latin typeface="Courier"/>
                <a:cs typeface="Courier"/>
              </a:rPr>
              <a:t>FLAG_TRANSLUCENT_STATUS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WindowManager.LayoutParams.</a:t>
            </a:r>
            <a:r>
              <a:rPr lang="en-US" i="1" dirty="0" err="1">
                <a:latin typeface="Courier"/>
                <a:cs typeface="Courier"/>
              </a:rPr>
              <a:t>FLAG_TRANSLUCENT_STATUS</a:t>
            </a:r>
            <a:r>
              <a:rPr lang="en-US" i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/>
              <a:t>Status Bar Height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resourceId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context.getResources</a:t>
            </a:r>
            <a:r>
              <a:rPr lang="en-US" dirty="0">
                <a:latin typeface="Courier"/>
                <a:cs typeface="Courier"/>
              </a:rPr>
              <a:t>().</a:t>
            </a:r>
            <a:r>
              <a:rPr lang="en-US" dirty="0" err="1">
                <a:latin typeface="Courier"/>
                <a:cs typeface="Courier"/>
              </a:rPr>
              <a:t>getIdentifier</a:t>
            </a:r>
            <a:r>
              <a:rPr lang="en-US" dirty="0">
                <a:latin typeface="Courier"/>
                <a:cs typeface="Courier"/>
              </a:rPr>
              <a:t>("status_bar_height", "dimen", "android")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height = </a:t>
            </a:r>
            <a:r>
              <a:rPr lang="en-US" dirty="0" err="1">
                <a:latin typeface="Courier"/>
                <a:cs typeface="Courier"/>
              </a:rPr>
              <a:t>context.getResources</a:t>
            </a:r>
            <a:r>
              <a:rPr lang="en-US" dirty="0">
                <a:latin typeface="Courier"/>
                <a:cs typeface="Courier"/>
              </a:rPr>
              <a:t>().</a:t>
            </a:r>
            <a:r>
              <a:rPr lang="en-US" dirty="0" err="1">
                <a:latin typeface="Courier"/>
                <a:cs typeface="Courier"/>
              </a:rPr>
              <a:t>getDimensionPixelSize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resourceId</a:t>
            </a:r>
            <a:r>
              <a:rPr lang="en-US" dirty="0">
                <a:latin typeface="Courier"/>
                <a:cs typeface="Courier"/>
              </a:rPr>
              <a:t>);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6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All our Action bars are Toolbars and in turn we </a:t>
            </a:r>
            <a:r>
              <a:rPr lang="en-US" dirty="0"/>
              <a:t>extend </a:t>
            </a:r>
            <a:r>
              <a:rPr lang="en-US" dirty="0" err="1"/>
              <a:t>AppCompatActivity</a:t>
            </a:r>
            <a:endParaRPr lang="en-US" dirty="0" smtClean="0"/>
          </a:p>
          <a:p>
            <a:r>
              <a:rPr lang="en-US" dirty="0" smtClean="0"/>
              <a:t>Embeds a toolbar as an action bar here which isolates the toolbar handling.</a:t>
            </a:r>
          </a:p>
          <a:p>
            <a:r>
              <a:rPr lang="en-US" dirty="0" smtClean="0"/>
              <a:t>Toolbar has the Zillow branding on the </a:t>
            </a:r>
            <a:r>
              <a:rPr lang="en-US" dirty="0" err="1" smtClean="0"/>
              <a:t>ActionBarToggle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92" y="2510692"/>
            <a:ext cx="2340952" cy="4161692"/>
          </a:xfrm>
          <a:prstGeom prst="rect">
            <a:avLst/>
          </a:prstGeom>
        </p:spPr>
      </p:pic>
      <p:pic>
        <p:nvPicPr>
          <p:cNvPr id="5" name="Picture 4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78" y="2510693"/>
            <a:ext cx="2340952" cy="41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Home Detail Page styling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Home Detail Fragment owns the toolbar as the action bar</a:t>
            </a:r>
          </a:p>
          <a:p>
            <a:r>
              <a:rPr lang="en-US" dirty="0" smtClean="0"/>
              <a:t>Background / Alpha </a:t>
            </a:r>
            <a:r>
              <a:rPr lang="en-US" dirty="0" err="1" smtClean="0"/>
              <a:t>drawable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toolbar.setBackground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toolbar.setBackgroundDrawable</a:t>
            </a:r>
            <a:endParaRPr lang="en-US" dirty="0" smtClean="0"/>
          </a:p>
          <a:p>
            <a:r>
              <a:rPr lang="en-US" dirty="0" smtClean="0"/>
              <a:t>Toolbar </a:t>
            </a:r>
            <a:r>
              <a:rPr lang="en-US" dirty="0" err="1" smtClean="0"/>
              <a:t>setTitleTextColor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Overflow menu item </a:t>
            </a:r>
            <a:r>
              <a:rPr lang="en-US" dirty="0" err="1" smtClean="0">
                <a:latin typeface="Courier"/>
                <a:cs typeface="Courier"/>
              </a:rPr>
              <a:t>R.string.abc_action_menu_overflow_description</a:t>
            </a:r>
            <a:endParaRPr lang="en-US" dirty="0" smtClean="0">
              <a:latin typeface="Courier"/>
              <a:cs typeface="Courier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decorView.findViewsWithText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viewsWithText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overflowDescription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,</a:t>
            </a:r>
            <a:b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      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View.</a:t>
            </a:r>
            <a:r>
              <a:rPr lang="en-US" i="1" dirty="0" err="1" smtClean="0">
                <a:solidFill>
                  <a:schemeClr val="tx1"/>
                </a:solidFill>
                <a:latin typeface="Calibri"/>
                <a:cs typeface="Calibri"/>
              </a:rPr>
              <a:t>FIND_VIEWS_WITH_CONTENT_DESCRIPTION</a:t>
            </a:r>
            <a:r>
              <a:rPr lang="en-US" i="1" dirty="0" smtClean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)</a:t>
            </a:r>
          </a:p>
          <a:p>
            <a:r>
              <a:rPr lang="en-US" dirty="0" smtClean="0">
                <a:latin typeface="Calibri"/>
                <a:cs typeface="Calibri"/>
              </a:rPr>
              <a:t>Options Menu item</a:t>
            </a:r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lvl="1"/>
            <a:r>
              <a:rPr lang="en-US" dirty="0" err="1" smtClean="0">
                <a:latin typeface="Calibri"/>
                <a:cs typeface="Calibri"/>
              </a:rPr>
              <a:t>onPrepareOptionsMenu</a:t>
            </a:r>
            <a:r>
              <a:rPr lang="en-US" dirty="0" smtClean="0">
                <a:latin typeface="Calibri"/>
                <a:cs typeface="Calibri"/>
              </a:rPr>
              <a:t> </a:t>
            </a:r>
          </a:p>
          <a:p>
            <a:pPr lvl="2"/>
            <a:r>
              <a:rPr lang="en-US" dirty="0" smtClean="0">
                <a:latin typeface="Calibri"/>
                <a:cs typeface="Calibri"/>
              </a:rPr>
              <a:t>changes color/</a:t>
            </a:r>
            <a:r>
              <a:rPr lang="en-US" dirty="0" err="1" smtClean="0">
                <a:latin typeface="Calibri"/>
                <a:cs typeface="Calibri"/>
              </a:rPr>
              <a:t>drawable</a:t>
            </a:r>
            <a:r>
              <a:rPr lang="en-US" dirty="0" smtClean="0">
                <a:latin typeface="Calibri"/>
                <a:cs typeface="Calibri"/>
              </a:rPr>
              <a:t>/tint based on current scroll position</a:t>
            </a:r>
          </a:p>
          <a:p>
            <a:pPr lvl="1"/>
            <a:r>
              <a:rPr lang="en-US" dirty="0" err="1" smtClean="0"/>
              <a:t>supportInvalidateOptionsMenu</a:t>
            </a:r>
            <a:endParaRPr lang="en-US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Miscellaneous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Proguard</a:t>
            </a:r>
            <a:endParaRPr lang="en-US" dirty="0" smtClean="0"/>
          </a:p>
          <a:p>
            <a:pPr lvl="1"/>
            <a:r>
              <a:rPr lang="en-US" b="1" dirty="0">
                <a:latin typeface="Calibri"/>
                <a:cs typeface="Calibri"/>
              </a:rPr>
              <a:t>-</a:t>
            </a:r>
            <a:r>
              <a:rPr lang="en-US" b="1" dirty="0" err="1">
                <a:latin typeface="Calibri"/>
                <a:cs typeface="Calibri"/>
              </a:rPr>
              <a:t>keep</a:t>
            </a:r>
            <a:r>
              <a:rPr lang="en-US" dirty="0" err="1">
                <a:latin typeface="Calibri"/>
                <a:cs typeface="Calibri"/>
              </a:rPr>
              <a:t>,allowobfuscation</a:t>
            </a:r>
            <a:r>
              <a:rPr lang="en-US" dirty="0">
                <a:latin typeface="Calibri"/>
                <a:cs typeface="Calibri"/>
              </a:rPr>
              <a:t> class !android.support.v7.internal.view.menu.**, android.support.v7.** { *; }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ViewCompat.setElevation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 does not do anything for pre Lollipop devices</a:t>
            </a:r>
          </a:p>
          <a:p>
            <a:r>
              <a:rPr lang="en-US" dirty="0" smtClean="0"/>
              <a:t>Best place to look for theming is Android’s own </a:t>
            </a:r>
            <a:r>
              <a:rPr lang="en-US" dirty="0" err="1" smtClean="0">
                <a:latin typeface="Courier"/>
                <a:cs typeface="Courier"/>
              </a:rPr>
              <a:t>values.xml</a:t>
            </a:r>
            <a:r>
              <a:rPr lang="en-US" dirty="0" smtClean="0"/>
              <a:t>: </a:t>
            </a:r>
            <a:r>
              <a:rPr lang="en-US" dirty="0" err="1" smtClean="0">
                <a:latin typeface="Courier"/>
                <a:cs typeface="Courier"/>
              </a:rPr>
              <a:t>Theme.Appcompat</a:t>
            </a:r>
            <a:r>
              <a:rPr lang="en-US" dirty="0" smtClean="0">
                <a:latin typeface="Courier"/>
                <a:cs typeface="Courier"/>
              </a:rPr>
              <a:t>.**</a:t>
            </a:r>
          </a:p>
          <a:p>
            <a:r>
              <a:rPr lang="en-US" dirty="0" smtClean="0"/>
              <a:t>Debugging elevation problems </a:t>
            </a:r>
            <a:endParaRPr lang="en-US" dirty="0"/>
          </a:p>
          <a:p>
            <a:pPr lvl="1"/>
            <a:r>
              <a:rPr lang="en-US" dirty="0" smtClean="0"/>
              <a:t>start with fixed sizes</a:t>
            </a:r>
          </a:p>
          <a:p>
            <a:r>
              <a:rPr lang="en-US" dirty="0" smtClean="0"/>
              <a:t>To get the ripple effect through style</a:t>
            </a:r>
          </a:p>
          <a:p>
            <a:pPr lvl="1"/>
            <a:r>
              <a:rPr lang="en-US" dirty="0" smtClean="0"/>
              <a:t>&lt;</a:t>
            </a:r>
            <a:r>
              <a:rPr lang="en-US" dirty="0"/>
              <a:t>style name</a:t>
            </a:r>
            <a:r>
              <a:rPr lang="en-US" dirty="0" smtClean="0"/>
              <a:t>=”Button" </a:t>
            </a:r>
            <a:r>
              <a:rPr lang="en-US" dirty="0"/>
              <a:t>parent="Widget.AppCompat.Light.ActionButton"&gt;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 Support Library (Not integrated yet)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NavigationView</a:t>
            </a:r>
            <a:r>
              <a:rPr lang="en-US" dirty="0" smtClean="0"/>
              <a:t> – for navigation drawer elements</a:t>
            </a:r>
          </a:p>
          <a:p>
            <a:r>
              <a:rPr lang="en-US" dirty="0" err="1" smtClean="0"/>
              <a:t>SnackBar</a:t>
            </a:r>
            <a:r>
              <a:rPr lang="en-US" dirty="0" smtClean="0"/>
              <a:t> – undo actions in the app</a:t>
            </a:r>
          </a:p>
          <a:p>
            <a:r>
              <a:rPr lang="en-US" dirty="0" err="1" smtClean="0"/>
              <a:t>CoordinatorLayout</a:t>
            </a:r>
            <a:r>
              <a:rPr lang="en-US" dirty="0" smtClean="0"/>
              <a:t> / Collapsing Toolbar – might try to use this for our Home Detail Page layout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avigation I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16" y="2943469"/>
            <a:ext cx="2159000" cy="3091571"/>
          </a:xfrm>
          <a:prstGeom prst="rect">
            <a:avLst/>
          </a:prstGeom>
        </p:spPr>
      </p:pic>
      <p:pic>
        <p:nvPicPr>
          <p:cNvPr id="5" name="Picture 4" descr="Snack B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46" y="2865316"/>
            <a:ext cx="2136531" cy="3263900"/>
          </a:xfrm>
          <a:prstGeom prst="rect">
            <a:avLst/>
          </a:prstGeom>
        </p:spPr>
      </p:pic>
      <p:pic>
        <p:nvPicPr>
          <p:cNvPr id="6" name="Picture 5" descr="Co-ordinator 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38" y="2738316"/>
            <a:ext cx="2044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4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eattleAndroidMeetup-ZillowAndroidApps">
  <a:themeElements>
    <a:clrScheme name="Custom 66">
      <a:dk1>
        <a:srgbClr val="000000"/>
      </a:dk1>
      <a:lt1>
        <a:srgbClr val="FFFFFF"/>
      </a:lt1>
      <a:dk2>
        <a:srgbClr val="1B5098"/>
      </a:dk2>
      <a:lt2>
        <a:srgbClr val="053ACF"/>
      </a:lt2>
      <a:accent1>
        <a:srgbClr val="0A5BDE"/>
      </a:accent1>
      <a:accent2>
        <a:srgbClr val="87D300"/>
      </a:accent2>
      <a:accent3>
        <a:srgbClr val="FB8602"/>
      </a:accent3>
      <a:accent4>
        <a:srgbClr val="4690FF"/>
      </a:accent4>
      <a:accent5>
        <a:srgbClr val="CA0814"/>
      </a:accent5>
      <a:accent6>
        <a:srgbClr val="F6DC5C"/>
      </a:accent6>
      <a:hlink>
        <a:srgbClr val="611EC6"/>
      </a:hlink>
      <a:folHlink>
        <a:srgbClr val="FFFFFF"/>
      </a:folHlink>
    </a:clrScheme>
    <a:fontScheme name="Zillow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SeattleAndroidMeetup-ZillowAndroidApps.potx</Template>
  <TotalTime>6603</TotalTime>
  <Words>1648</Words>
  <Application>Microsoft Macintosh PowerPoint</Application>
  <PresentationFormat>On-screen Show (4:3)</PresentationFormat>
  <Paragraphs>231</Paragraphs>
  <Slides>29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SeattleAndroidMeetup-ZillowAndroidApps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Zillow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Kelsey Henager</dc:creator>
  <cp:lastModifiedBy>Steve Perrin</cp:lastModifiedBy>
  <cp:revision>433</cp:revision>
  <dcterms:created xsi:type="dcterms:W3CDTF">2014-09-18T18:28:54Z</dcterms:created>
  <dcterms:modified xsi:type="dcterms:W3CDTF">2015-08-13T15:13:42Z</dcterms:modified>
</cp:coreProperties>
</file>